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2"/>
  </p:sldMasterIdLst>
  <p:notesMasterIdLst>
    <p:notesMasterId r:id="rId63"/>
  </p:notesMasterIdLst>
  <p:handoutMasterIdLst>
    <p:handoutMasterId r:id="rId64"/>
  </p:handoutMasterIdLst>
  <p:sldIdLst>
    <p:sldId id="256" r:id="rId3"/>
    <p:sldId id="575" r:id="rId4"/>
    <p:sldId id="524" r:id="rId5"/>
    <p:sldId id="617" r:id="rId6"/>
    <p:sldId id="484" r:id="rId7"/>
    <p:sldId id="483" r:id="rId8"/>
    <p:sldId id="627" r:id="rId9"/>
    <p:sldId id="583" r:id="rId10"/>
    <p:sldId id="576" r:id="rId11"/>
    <p:sldId id="587" r:id="rId12"/>
    <p:sldId id="577" r:id="rId13"/>
    <p:sldId id="599" r:id="rId14"/>
    <p:sldId id="585" r:id="rId15"/>
    <p:sldId id="592" r:id="rId16"/>
    <p:sldId id="481" r:id="rId17"/>
    <p:sldId id="482" r:id="rId18"/>
    <p:sldId id="578" r:id="rId19"/>
    <p:sldId id="579" r:id="rId20"/>
    <p:sldId id="566" r:id="rId21"/>
    <p:sldId id="605" r:id="rId22"/>
    <p:sldId id="586" r:id="rId23"/>
    <p:sldId id="580" r:id="rId24"/>
    <p:sldId id="619" r:id="rId25"/>
    <p:sldId id="616" r:id="rId26"/>
    <p:sldId id="608" r:id="rId27"/>
    <p:sldId id="609" r:id="rId28"/>
    <p:sldId id="610" r:id="rId29"/>
    <p:sldId id="597" r:id="rId30"/>
    <p:sldId id="590" r:id="rId31"/>
    <p:sldId id="596" r:id="rId32"/>
    <p:sldId id="612" r:id="rId33"/>
    <p:sldId id="593" r:id="rId34"/>
    <p:sldId id="588" r:id="rId35"/>
    <p:sldId id="615" r:id="rId36"/>
    <p:sldId id="601" r:id="rId37"/>
    <p:sldId id="589" r:id="rId38"/>
    <p:sldId id="595" r:id="rId39"/>
    <p:sldId id="594" r:id="rId40"/>
    <p:sldId id="602" r:id="rId41"/>
    <p:sldId id="598" r:id="rId42"/>
    <p:sldId id="606" r:id="rId43"/>
    <p:sldId id="629" r:id="rId44"/>
    <p:sldId id="496" r:id="rId45"/>
    <p:sldId id="600" r:id="rId46"/>
    <p:sldId id="614" r:id="rId47"/>
    <p:sldId id="604" r:id="rId48"/>
    <p:sldId id="618" r:id="rId49"/>
    <p:sldId id="620" r:id="rId50"/>
    <p:sldId id="621" r:id="rId51"/>
    <p:sldId id="624" r:id="rId52"/>
    <p:sldId id="625" r:id="rId53"/>
    <p:sldId id="613" r:id="rId54"/>
    <p:sldId id="622" r:id="rId55"/>
    <p:sldId id="607" r:id="rId56"/>
    <p:sldId id="611" r:id="rId57"/>
    <p:sldId id="628" r:id="rId58"/>
    <p:sldId id="630" r:id="rId59"/>
    <p:sldId id="623" r:id="rId60"/>
    <p:sldId id="603" r:id="rId61"/>
    <p:sldId id="495" r:id="rId62"/>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5FF"/>
    <a:srgbClr val="65C4FF"/>
    <a:srgbClr val="4FBCFF"/>
    <a:srgbClr val="43B7FF"/>
    <a:srgbClr val="81C0FF"/>
    <a:srgbClr val="BDDEFF"/>
    <a:srgbClr val="E5F2FF"/>
    <a:srgbClr val="99CCFF"/>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434" autoAdjust="0"/>
  </p:normalViewPr>
  <p:slideViewPr>
    <p:cSldViewPr>
      <p:cViewPr varScale="1">
        <p:scale>
          <a:sx n="114" d="100"/>
          <a:sy n="114" d="100"/>
        </p:scale>
        <p:origin x="114" y="528"/>
      </p:cViewPr>
      <p:guideLst>
        <p:guide orient="horz" pos="2160"/>
        <p:guide pos="2880"/>
      </p:guideLst>
    </p:cSldViewPr>
  </p:slideViewPr>
  <p:notesTextViewPr>
    <p:cViewPr>
      <p:scale>
        <a:sx n="1" d="1"/>
        <a:sy n="1" d="1"/>
      </p:scale>
      <p:origin x="0" y="0"/>
    </p:cViewPr>
  </p:notesTextViewPr>
  <p:notesViewPr>
    <p:cSldViewPr>
      <p:cViewPr varScale="1">
        <p:scale>
          <a:sx n="111" d="100"/>
          <a:sy n="111" d="100"/>
        </p:scale>
        <p:origin x="-5058"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163" cy="51109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2726" y="0"/>
            <a:ext cx="3078163" cy="511096"/>
          </a:xfrm>
          <a:prstGeom prst="rect">
            <a:avLst/>
          </a:prstGeom>
        </p:spPr>
        <p:txBody>
          <a:bodyPr vert="horz" lIns="91440" tIns="45720" rIns="91440" bIns="45720" rtlCol="0"/>
          <a:lstStyle>
            <a:lvl1pPr algn="r">
              <a:defRPr sz="1200"/>
            </a:lvl1pPr>
          </a:lstStyle>
          <a:p>
            <a:fld id="{E54ACE01-70B7-41C0-AFBE-1E84DE14DFDB}" type="datetimeFigureOut">
              <a:rPr lang="de-DE" smtClean="0"/>
              <a:t>01.10.2019</a:t>
            </a:fld>
            <a:endParaRPr lang="de-DE"/>
          </a:p>
        </p:txBody>
      </p:sp>
      <p:sp>
        <p:nvSpPr>
          <p:cNvPr id="4" name="Fußzeilenplatzhalter 3"/>
          <p:cNvSpPr>
            <a:spLocks noGrp="1"/>
          </p:cNvSpPr>
          <p:nvPr>
            <p:ph type="ftr" sz="quarter" idx="2"/>
          </p:nvPr>
        </p:nvSpPr>
        <p:spPr>
          <a:xfrm>
            <a:off x="1" y="9718756"/>
            <a:ext cx="3078163" cy="51109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2726" y="9718756"/>
            <a:ext cx="3078163" cy="511096"/>
          </a:xfrm>
          <a:prstGeom prst="rect">
            <a:avLst/>
          </a:prstGeom>
        </p:spPr>
        <p:txBody>
          <a:bodyPr vert="horz" lIns="91440" tIns="45720" rIns="91440" bIns="45720" rtlCol="0" anchor="b"/>
          <a:lstStyle>
            <a:lvl1pPr algn="r">
              <a:defRPr sz="1200"/>
            </a:lvl1pPr>
          </a:lstStyle>
          <a:p>
            <a:fld id="{05A46CFE-CA02-4A32-91CE-588413F588AD}" type="slidenum">
              <a:rPr lang="de-DE" smtClean="0"/>
              <a:t>‹Nr.›</a:t>
            </a:fld>
            <a:endParaRPr lang="de-DE"/>
          </a:p>
        </p:txBody>
      </p:sp>
    </p:spTree>
    <p:extLst>
      <p:ext uri="{BB962C8B-B14F-4D97-AF65-F5344CB8AC3E}">
        <p14:creationId xmlns:p14="http://schemas.microsoft.com/office/powerpoint/2010/main" val="240102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572"/>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3" y="0"/>
            <a:ext cx="3077739" cy="511572"/>
          </a:xfrm>
          <a:prstGeom prst="rect">
            <a:avLst/>
          </a:prstGeom>
        </p:spPr>
        <p:txBody>
          <a:bodyPr vert="horz" lIns="99057" tIns="49528" rIns="99057" bIns="49528" rtlCol="0"/>
          <a:lstStyle>
            <a:lvl1pPr algn="r">
              <a:defRPr sz="1300"/>
            </a:lvl1pPr>
          </a:lstStyle>
          <a:p>
            <a:fld id="{CD0C4AB8-25BE-445F-8073-7AAC05BD37FF}" type="datetimeFigureOut">
              <a:rPr lang="en-US" smtClean="0"/>
              <a:pPr/>
              <a:t>10/1/2019</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859934"/>
            <a:ext cx="5681980" cy="4604147"/>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18091"/>
            <a:ext cx="3077739" cy="511572"/>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9718091"/>
            <a:ext cx="3077739" cy="511572"/>
          </a:xfrm>
          <a:prstGeom prst="rect">
            <a:avLst/>
          </a:prstGeom>
        </p:spPr>
        <p:txBody>
          <a:bodyPr vert="horz" lIns="99057" tIns="49528" rIns="99057" bIns="49528" rtlCol="0" anchor="b"/>
          <a:lstStyle>
            <a:lvl1pPr algn="r">
              <a:defRPr sz="1300"/>
            </a:lvl1pPr>
          </a:lstStyle>
          <a:p>
            <a:fld id="{ED566074-CEC2-4EBF-B1F3-E97A96BEB2E0}" type="slidenum">
              <a:rPr lang="en-US" smtClean="0"/>
              <a:pPr/>
              <a:t>‹Nr.›</a:t>
            </a:fld>
            <a:endParaRPr lang="en-US"/>
          </a:p>
        </p:txBody>
      </p:sp>
    </p:spTree>
    <p:extLst>
      <p:ext uri="{BB962C8B-B14F-4D97-AF65-F5344CB8AC3E}">
        <p14:creationId xmlns:p14="http://schemas.microsoft.com/office/powerpoint/2010/main" val="24982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pt-PT" sz="1300" dirty="0"/>
          </a:p>
        </p:txBody>
      </p:sp>
      <p:sp>
        <p:nvSpPr>
          <p:cNvPr id="6" name="Slide Image Placeholder 5"/>
          <p:cNvSpPr>
            <a:spLocks noGrp="1" noRot="1" noChangeAspect="1"/>
          </p:cNvSpPr>
          <p:nvPr>
            <p:ph type="sldImg"/>
          </p:nvPr>
        </p:nvSpPr>
        <p:spPr>
          <a:xfrm>
            <a:off x="422275" y="515938"/>
            <a:ext cx="3517900" cy="2640012"/>
          </a:xfrm>
        </p:spPr>
      </p:sp>
    </p:spTree>
    <p:extLst>
      <p:ext uri="{BB962C8B-B14F-4D97-AF65-F5344CB8AC3E}">
        <p14:creationId xmlns:p14="http://schemas.microsoft.com/office/powerpoint/2010/main" val="135098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18</a:t>
            </a:fld>
            <a:endParaRPr lang="pt-PT"/>
          </a:p>
        </p:txBody>
      </p:sp>
    </p:spTree>
    <p:extLst>
      <p:ext uri="{BB962C8B-B14F-4D97-AF65-F5344CB8AC3E}">
        <p14:creationId xmlns:p14="http://schemas.microsoft.com/office/powerpoint/2010/main" val="408864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19</a:t>
            </a:fld>
            <a:endParaRPr lang="pt-PT"/>
          </a:p>
        </p:txBody>
      </p:sp>
    </p:spTree>
    <p:extLst>
      <p:ext uri="{BB962C8B-B14F-4D97-AF65-F5344CB8AC3E}">
        <p14:creationId xmlns:p14="http://schemas.microsoft.com/office/powerpoint/2010/main" val="3429114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20</a:t>
            </a:fld>
            <a:endParaRPr lang="pt-PT"/>
          </a:p>
        </p:txBody>
      </p:sp>
    </p:spTree>
    <p:extLst>
      <p:ext uri="{BB962C8B-B14F-4D97-AF65-F5344CB8AC3E}">
        <p14:creationId xmlns:p14="http://schemas.microsoft.com/office/powerpoint/2010/main" val="428954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21</a:t>
            </a:fld>
            <a:endParaRPr lang="pt-PT"/>
          </a:p>
        </p:txBody>
      </p:sp>
    </p:spTree>
    <p:extLst>
      <p:ext uri="{BB962C8B-B14F-4D97-AF65-F5344CB8AC3E}">
        <p14:creationId xmlns:p14="http://schemas.microsoft.com/office/powerpoint/2010/main" val="348086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22</a:t>
            </a:fld>
            <a:endParaRPr lang="pt-PT"/>
          </a:p>
        </p:txBody>
      </p:sp>
    </p:spTree>
    <p:extLst>
      <p:ext uri="{BB962C8B-B14F-4D97-AF65-F5344CB8AC3E}">
        <p14:creationId xmlns:p14="http://schemas.microsoft.com/office/powerpoint/2010/main" val="255033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24</a:t>
            </a:fld>
            <a:endParaRPr lang="pt-PT"/>
          </a:p>
        </p:txBody>
      </p:sp>
    </p:spTree>
    <p:extLst>
      <p:ext uri="{BB962C8B-B14F-4D97-AF65-F5344CB8AC3E}">
        <p14:creationId xmlns:p14="http://schemas.microsoft.com/office/powerpoint/2010/main" val="132378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25</a:t>
            </a:fld>
            <a:endParaRPr lang="pt-PT"/>
          </a:p>
        </p:txBody>
      </p:sp>
    </p:spTree>
    <p:extLst>
      <p:ext uri="{BB962C8B-B14F-4D97-AF65-F5344CB8AC3E}">
        <p14:creationId xmlns:p14="http://schemas.microsoft.com/office/powerpoint/2010/main" val="12899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26</a:t>
            </a:fld>
            <a:endParaRPr lang="pt-PT"/>
          </a:p>
        </p:txBody>
      </p:sp>
    </p:spTree>
    <p:extLst>
      <p:ext uri="{BB962C8B-B14F-4D97-AF65-F5344CB8AC3E}">
        <p14:creationId xmlns:p14="http://schemas.microsoft.com/office/powerpoint/2010/main" val="3978735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27</a:t>
            </a:fld>
            <a:endParaRPr lang="pt-PT"/>
          </a:p>
        </p:txBody>
      </p:sp>
    </p:spTree>
    <p:extLst>
      <p:ext uri="{BB962C8B-B14F-4D97-AF65-F5344CB8AC3E}">
        <p14:creationId xmlns:p14="http://schemas.microsoft.com/office/powerpoint/2010/main" val="100885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28</a:t>
            </a:fld>
            <a:endParaRPr lang="pt-PT"/>
          </a:p>
        </p:txBody>
      </p:sp>
    </p:spTree>
    <p:extLst>
      <p:ext uri="{BB962C8B-B14F-4D97-AF65-F5344CB8AC3E}">
        <p14:creationId xmlns:p14="http://schemas.microsoft.com/office/powerpoint/2010/main" val="134794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5</a:t>
            </a:fld>
            <a:endParaRPr lang="pt-PT"/>
          </a:p>
        </p:txBody>
      </p:sp>
    </p:spTree>
    <p:extLst>
      <p:ext uri="{BB962C8B-B14F-4D97-AF65-F5344CB8AC3E}">
        <p14:creationId xmlns:p14="http://schemas.microsoft.com/office/powerpoint/2010/main" val="48224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29</a:t>
            </a:fld>
            <a:endParaRPr lang="pt-PT"/>
          </a:p>
        </p:txBody>
      </p:sp>
    </p:spTree>
    <p:extLst>
      <p:ext uri="{BB962C8B-B14F-4D97-AF65-F5344CB8AC3E}">
        <p14:creationId xmlns:p14="http://schemas.microsoft.com/office/powerpoint/2010/main" val="2491458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30</a:t>
            </a:fld>
            <a:endParaRPr lang="pt-PT"/>
          </a:p>
        </p:txBody>
      </p:sp>
    </p:spTree>
    <p:extLst>
      <p:ext uri="{BB962C8B-B14F-4D97-AF65-F5344CB8AC3E}">
        <p14:creationId xmlns:p14="http://schemas.microsoft.com/office/powerpoint/2010/main" val="2376047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31</a:t>
            </a:fld>
            <a:endParaRPr lang="pt-PT"/>
          </a:p>
        </p:txBody>
      </p:sp>
    </p:spTree>
    <p:extLst>
      <p:ext uri="{BB962C8B-B14F-4D97-AF65-F5344CB8AC3E}">
        <p14:creationId xmlns:p14="http://schemas.microsoft.com/office/powerpoint/2010/main" val="322470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32</a:t>
            </a:fld>
            <a:endParaRPr lang="pt-PT"/>
          </a:p>
        </p:txBody>
      </p:sp>
    </p:spTree>
    <p:extLst>
      <p:ext uri="{BB962C8B-B14F-4D97-AF65-F5344CB8AC3E}">
        <p14:creationId xmlns:p14="http://schemas.microsoft.com/office/powerpoint/2010/main" val="113310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33</a:t>
            </a:fld>
            <a:endParaRPr lang="pt-PT"/>
          </a:p>
        </p:txBody>
      </p:sp>
    </p:spTree>
    <p:extLst>
      <p:ext uri="{BB962C8B-B14F-4D97-AF65-F5344CB8AC3E}">
        <p14:creationId xmlns:p14="http://schemas.microsoft.com/office/powerpoint/2010/main" val="1048889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34</a:t>
            </a:fld>
            <a:endParaRPr lang="pt-PT"/>
          </a:p>
        </p:txBody>
      </p:sp>
    </p:spTree>
    <p:extLst>
      <p:ext uri="{BB962C8B-B14F-4D97-AF65-F5344CB8AC3E}">
        <p14:creationId xmlns:p14="http://schemas.microsoft.com/office/powerpoint/2010/main" val="2028225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35</a:t>
            </a:fld>
            <a:endParaRPr lang="pt-PT"/>
          </a:p>
        </p:txBody>
      </p:sp>
    </p:spTree>
    <p:extLst>
      <p:ext uri="{BB962C8B-B14F-4D97-AF65-F5344CB8AC3E}">
        <p14:creationId xmlns:p14="http://schemas.microsoft.com/office/powerpoint/2010/main" val="178273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36</a:t>
            </a:fld>
            <a:endParaRPr lang="pt-PT"/>
          </a:p>
        </p:txBody>
      </p:sp>
    </p:spTree>
    <p:extLst>
      <p:ext uri="{BB962C8B-B14F-4D97-AF65-F5344CB8AC3E}">
        <p14:creationId xmlns:p14="http://schemas.microsoft.com/office/powerpoint/2010/main" val="3610134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37</a:t>
            </a:fld>
            <a:endParaRPr lang="pt-PT"/>
          </a:p>
        </p:txBody>
      </p:sp>
    </p:spTree>
    <p:extLst>
      <p:ext uri="{BB962C8B-B14F-4D97-AF65-F5344CB8AC3E}">
        <p14:creationId xmlns:p14="http://schemas.microsoft.com/office/powerpoint/2010/main" val="2695607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38</a:t>
            </a:fld>
            <a:endParaRPr lang="pt-PT"/>
          </a:p>
        </p:txBody>
      </p:sp>
    </p:spTree>
    <p:extLst>
      <p:ext uri="{BB962C8B-B14F-4D97-AF65-F5344CB8AC3E}">
        <p14:creationId xmlns:p14="http://schemas.microsoft.com/office/powerpoint/2010/main" val="314310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6</a:t>
            </a:fld>
            <a:endParaRPr lang="pt-PT"/>
          </a:p>
        </p:txBody>
      </p:sp>
    </p:spTree>
    <p:extLst>
      <p:ext uri="{BB962C8B-B14F-4D97-AF65-F5344CB8AC3E}">
        <p14:creationId xmlns:p14="http://schemas.microsoft.com/office/powerpoint/2010/main" val="349375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39</a:t>
            </a:fld>
            <a:endParaRPr lang="pt-PT"/>
          </a:p>
        </p:txBody>
      </p:sp>
    </p:spTree>
    <p:extLst>
      <p:ext uri="{BB962C8B-B14F-4D97-AF65-F5344CB8AC3E}">
        <p14:creationId xmlns:p14="http://schemas.microsoft.com/office/powerpoint/2010/main" val="2626398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40</a:t>
            </a:fld>
            <a:endParaRPr lang="pt-PT"/>
          </a:p>
        </p:txBody>
      </p:sp>
    </p:spTree>
    <p:extLst>
      <p:ext uri="{BB962C8B-B14F-4D97-AF65-F5344CB8AC3E}">
        <p14:creationId xmlns:p14="http://schemas.microsoft.com/office/powerpoint/2010/main" val="199518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41</a:t>
            </a:fld>
            <a:endParaRPr lang="pt-PT"/>
          </a:p>
        </p:txBody>
      </p:sp>
    </p:spTree>
    <p:extLst>
      <p:ext uri="{BB962C8B-B14F-4D97-AF65-F5344CB8AC3E}">
        <p14:creationId xmlns:p14="http://schemas.microsoft.com/office/powerpoint/2010/main" val="140684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7</a:t>
            </a:fld>
            <a:endParaRPr lang="pt-PT"/>
          </a:p>
        </p:txBody>
      </p:sp>
    </p:spTree>
    <p:extLst>
      <p:ext uri="{BB962C8B-B14F-4D97-AF65-F5344CB8AC3E}">
        <p14:creationId xmlns:p14="http://schemas.microsoft.com/office/powerpoint/2010/main" val="11749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11</a:t>
            </a:fld>
            <a:endParaRPr lang="pt-PT"/>
          </a:p>
        </p:txBody>
      </p:sp>
    </p:spTree>
    <p:extLst>
      <p:ext uri="{BB962C8B-B14F-4D97-AF65-F5344CB8AC3E}">
        <p14:creationId xmlns:p14="http://schemas.microsoft.com/office/powerpoint/2010/main" val="284195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14</a:t>
            </a:fld>
            <a:endParaRPr lang="pt-PT"/>
          </a:p>
        </p:txBody>
      </p:sp>
    </p:spTree>
    <p:extLst>
      <p:ext uri="{BB962C8B-B14F-4D97-AF65-F5344CB8AC3E}">
        <p14:creationId xmlns:p14="http://schemas.microsoft.com/office/powerpoint/2010/main" val="244773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15</a:t>
            </a:fld>
            <a:endParaRPr lang="pt-PT"/>
          </a:p>
        </p:txBody>
      </p:sp>
    </p:spTree>
    <p:extLst>
      <p:ext uri="{BB962C8B-B14F-4D97-AF65-F5344CB8AC3E}">
        <p14:creationId xmlns:p14="http://schemas.microsoft.com/office/powerpoint/2010/main" val="109230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16</a:t>
            </a:fld>
            <a:endParaRPr lang="pt-PT"/>
          </a:p>
        </p:txBody>
      </p:sp>
    </p:spTree>
    <p:extLst>
      <p:ext uri="{BB962C8B-B14F-4D97-AF65-F5344CB8AC3E}">
        <p14:creationId xmlns:p14="http://schemas.microsoft.com/office/powerpoint/2010/main" val="324876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9BD3D8-E3AE-4CBB-AD01-62FA69A98DD3}" type="slidenum">
              <a:rPr lang="pt-PT" smtClean="0"/>
              <a:pPr/>
              <a:t>17</a:t>
            </a:fld>
            <a:endParaRPr lang="pt-PT"/>
          </a:p>
        </p:txBody>
      </p:sp>
    </p:spTree>
    <p:extLst>
      <p:ext uri="{BB962C8B-B14F-4D97-AF65-F5344CB8AC3E}">
        <p14:creationId xmlns:p14="http://schemas.microsoft.com/office/powerpoint/2010/main" val="1867237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m branco">
    <p:bg>
      <p:bgPr>
        <a:solidFill>
          <a:schemeClr val="tx1"/>
        </a:solidFill>
        <a:effectLst/>
      </p:bgPr>
    </p:bg>
    <p:spTree>
      <p:nvGrpSpPr>
        <p:cNvPr id="1" name=""/>
        <p:cNvGrpSpPr/>
        <p:nvPr/>
      </p:nvGrpSpPr>
      <p:grpSpPr>
        <a:xfrm>
          <a:off x="0" y="0"/>
          <a:ext cx="0" cy="0"/>
          <a:chOff x="0" y="0"/>
          <a:chExt cx="0" cy="0"/>
        </a:xfrm>
      </p:grpSpPr>
      <p:pic>
        <p:nvPicPr>
          <p:cNvPr id="8" name="Picture 27" descr="HD-ShadowLong.png"/>
          <p:cNvPicPr>
            <a:picLocks noChangeAspect="1"/>
          </p:cNvPicPr>
          <p:nvPr userDrawn="1"/>
        </p:nvPicPr>
        <p:blipFill rotWithShape="1">
          <a:blip r:embed="rId2" cstate="screen">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9" name="Picture 28" descr="HD-ShadowShort.png"/>
          <p:cNvPicPr>
            <a:picLocks noChangeAspect="1"/>
          </p:cNvPicPr>
          <p:nvPr userDrawn="1"/>
        </p:nvPicPr>
        <p:blipFill rotWithShape="1">
          <a:blip r:embed="rId3" cstate="screen">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10" name="Rectangle 29"/>
          <p:cNvSpPr/>
          <p:nvPr userDrawn="1"/>
        </p:nvSpPr>
        <p:spPr>
          <a:xfrm>
            <a:off x="0" y="609600"/>
            <a:ext cx="7567140" cy="1368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30"/>
          <p:cNvSpPr/>
          <p:nvPr userDrawn="1"/>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hasCustomPrompt="1"/>
          </p:nvPr>
        </p:nvSpPr>
        <p:spPr>
          <a:xfrm>
            <a:off x="531639" y="753228"/>
            <a:ext cx="6896534" cy="1080938"/>
          </a:xfrm>
        </p:spPr>
        <p:txBody>
          <a:bodyPr/>
          <a:lstStyle>
            <a:lvl1pPr>
              <a:defRPr/>
            </a:lvl1pPr>
          </a:lstStyle>
          <a:p>
            <a:r>
              <a:rPr lang="pt-PT" dirty="0" smtClean="0"/>
              <a:t>Titelzeile</a:t>
            </a:r>
            <a:endParaRPr lang="en-US" dirty="0"/>
          </a:p>
        </p:txBody>
      </p:sp>
      <p:sp>
        <p:nvSpPr>
          <p:cNvPr id="15" name="Content Placeholder 2"/>
          <p:cNvSpPr>
            <a:spLocks noGrp="1"/>
          </p:cNvSpPr>
          <p:nvPr>
            <p:ph idx="1"/>
          </p:nvPr>
        </p:nvSpPr>
        <p:spPr>
          <a:xfrm>
            <a:off x="533400" y="2336873"/>
            <a:ext cx="6887389" cy="359931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6" name="Date Placeholder 3"/>
          <p:cNvSpPr>
            <a:spLocks noGrp="1"/>
          </p:cNvSpPr>
          <p:nvPr>
            <p:ph type="dt" sz="half" idx="10"/>
          </p:nvPr>
        </p:nvSpPr>
        <p:spPr>
          <a:xfrm>
            <a:off x="5367881" y="5936188"/>
            <a:ext cx="2057400" cy="365125"/>
          </a:xfrm>
        </p:spPr>
        <p:txBody>
          <a:bodyPr/>
          <a:lstStyle/>
          <a:p>
            <a:fld id="{46AD77B8-1627-46D1-9CDC-171253A6F9B8}" type="datetime1">
              <a:rPr lang="en-US" smtClean="0">
                <a:solidFill>
                  <a:prstClr val="black">
                    <a:tint val="75000"/>
                  </a:prstClr>
                </a:solidFill>
              </a:rPr>
              <a:t>10/1/2019</a:t>
            </a:fld>
            <a:endParaRPr lang="en-US">
              <a:solidFill>
                <a:prstClr val="black">
                  <a:tint val="75000"/>
                </a:prstClr>
              </a:solidFill>
            </a:endParaRPr>
          </a:p>
        </p:txBody>
      </p:sp>
      <p:sp>
        <p:nvSpPr>
          <p:cNvPr id="17" name="Footer Placeholder 4"/>
          <p:cNvSpPr>
            <a:spLocks noGrp="1"/>
          </p:cNvSpPr>
          <p:nvPr>
            <p:ph type="ftr" sz="quarter" idx="11"/>
          </p:nvPr>
        </p:nvSpPr>
        <p:spPr>
          <a:xfrm>
            <a:off x="533400" y="5936189"/>
            <a:ext cx="4834673" cy="365125"/>
          </a:xfrm>
        </p:spPr>
        <p:txBody>
          <a:bodyPr/>
          <a:lstStyle/>
          <a:p>
            <a:endParaRPr lang="en-US">
              <a:solidFill>
                <a:prstClr val="black">
                  <a:tint val="75000"/>
                </a:prstClr>
              </a:solidFill>
            </a:endParaRPr>
          </a:p>
        </p:txBody>
      </p:sp>
      <p:sp>
        <p:nvSpPr>
          <p:cNvPr id="18" name="Slide Number Placeholder 5"/>
          <p:cNvSpPr>
            <a:spLocks noGrp="1"/>
          </p:cNvSpPr>
          <p:nvPr>
            <p:ph type="sldNum" sz="quarter" idx="12"/>
          </p:nvPr>
        </p:nvSpPr>
        <p:spPr>
          <a:xfrm>
            <a:off x="7848600" y="753228"/>
            <a:ext cx="1157674" cy="1090789"/>
          </a:xfrm>
        </p:spPr>
        <p:txBody>
          <a:bodyPr/>
          <a:lstStyle>
            <a:lvl1pPr algn="ctr">
              <a:defRPr>
                <a:solidFill>
                  <a:schemeClr val="bg1"/>
                </a:solidFill>
              </a:defRPr>
            </a:lvl1pPr>
          </a:lstStyle>
          <a:p>
            <a:fld id="{EFED3CB9-049B-4F4F-82D1-8A95299C975C}" type="slidenum">
              <a:rPr lang="en-US" smtClean="0"/>
              <a:pPr/>
              <a:t>‹Nr.›</a:t>
            </a:fld>
            <a:endParaRPr lang="en-US" dirty="0"/>
          </a:p>
        </p:txBody>
      </p:sp>
    </p:spTree>
    <p:extLst>
      <p:ext uri="{BB962C8B-B14F-4D97-AF65-F5344CB8AC3E}">
        <p14:creationId xmlns:p14="http://schemas.microsoft.com/office/powerpoint/2010/main" val="332984913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to">
    <p:bg>
      <p:bgPr>
        <a:solidFill>
          <a:schemeClr val="tx1"/>
        </a:solidFill>
        <a:effectLst/>
      </p:bgPr>
    </p:bg>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30" name="Rectangle 29"/>
          <p:cNvSpPr/>
          <p:nvPr/>
        </p:nvSpPr>
        <p:spPr>
          <a:xfrm>
            <a:off x="0" y="609600"/>
            <a:ext cx="7567140" cy="1368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vl1pPr>
          </a:lstStyle>
          <a:p>
            <a:r>
              <a:rPr lang="pt-PT" dirty="0" smtClean="0"/>
              <a:t>Zum Bearbeiten klicken</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46AD77B8-1627-46D1-9CDC-171253A6F9B8}" type="datetime1">
              <a:rPr lang="en-US" smtClean="0">
                <a:solidFill>
                  <a:prstClr val="black">
                    <a:tint val="75000"/>
                  </a:prstClr>
                </a:solidFill>
              </a:rPr>
              <a:t>10/1/2019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ctr">
              <a:defRPr>
                <a:solidFill>
                  <a:schemeClr val="bg1"/>
                </a:solidFill>
              </a:defRPr>
            </a:lvl1pPr>
          </a:lstStyle>
          <a:p>
            <a:fld id="{EFED3CB9-049B-4F4F-82D1-8A95299C975C}" type="slidenum">
              <a:rPr lang="en-US" smtClean="0"/>
              <a:pPr/>
              <a:t>‹Nr.›</a:t>
            </a:fld>
            <a:endParaRPr lang="en-US" dirty="0"/>
          </a:p>
        </p:txBody>
      </p:sp>
    </p:spTree>
    <p:extLst>
      <p:ext uri="{BB962C8B-B14F-4D97-AF65-F5344CB8AC3E}">
        <p14:creationId xmlns:p14="http://schemas.microsoft.com/office/powerpoint/2010/main" val="1016625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4" cstate="print">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t-PT" dirty="0" smtClean="0"/>
              <a:t>Zum Bearbeiten klicken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t-PT" dirty="0" smtClean="0"/>
              <a:t>Klicken Sie um die Syles zu bearbeiten</a:t>
            </a:r>
          </a:p>
          <a:p>
            <a:pPr lvl="1"/>
            <a:r>
              <a:rPr lang="pt-PT" dirty="0" smtClean="0"/>
              <a:t>Zweite Ebene</a:t>
            </a:r>
          </a:p>
          <a:p>
            <a:pPr lvl="2"/>
            <a:r>
              <a:rPr lang="pt-PT" dirty="0" smtClean="0"/>
              <a:t>Dritte Ebene</a:t>
            </a:r>
          </a:p>
          <a:p>
            <a:pPr lvl="3"/>
            <a:r>
              <a:rPr lang="pt-PT" dirty="0" smtClean="0"/>
              <a:t>Vierte Ebene</a:t>
            </a:r>
          </a:p>
          <a:p>
            <a:pPr lvl="4"/>
            <a:r>
              <a:rPr lang="pt-PT" dirty="0" smtClean="0"/>
              <a:t>Fünfte Ebene</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E698A6-DD9E-4620-91AF-9641B9F9443C}" type="datetime1">
              <a:rPr lang="en-US" smtClean="0">
                <a:solidFill>
                  <a:prstClr val="black">
                    <a:tint val="75000"/>
                  </a:prstClr>
                </a:solidFill>
              </a:rPr>
              <a:t>10/1/2019</a:t>
            </a:fld>
            <a:endParaRPr lang="en-US">
              <a:solidFill>
                <a:prstClr val="black">
                  <a:tint val="75000"/>
                </a:prstClr>
              </a:solidFill>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FED3CB9-049B-4F4F-82D1-8A95299C975C}"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91186240"/>
      </p:ext>
    </p:extLst>
  </p:cSld>
  <p:clrMap bg1="dk1" tx1="lt1" bg2="dk2" tx2="lt2" accent1="accent1" accent2="accent2" accent3="accent3" accent4="accent4" accent5="accent5" accent6="accent6" hlink="hlink" folHlink="folHlink"/>
  <p:sldLayoutIdLst>
    <p:sldLayoutId id="2147483681" r:id="rId1"/>
    <p:sldLayoutId id="2147483676" r:id="rId2"/>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tumorzentrum-muenchen.de/fileadmin/Downloads/Patientenseite/Patiententag/Patiententag_2016/Vortrag_TZM_09.04.2016_Frau_Berling.pdf" TargetMode="External"/><Relationship Id="rId13" Type="http://schemas.openxmlformats.org/officeDocument/2006/relationships/image" Target="../media/image4.png"/><Relationship Id="rId18" Type="http://schemas.openxmlformats.org/officeDocument/2006/relationships/hyperlink" Target="https://www.ncbi.nlm.nih.gov/pubmed/18506190" TargetMode="External"/><Relationship Id="rId3" Type="http://schemas.openxmlformats.org/officeDocument/2006/relationships/hyperlink" Target="https://www.focus.de/gesundheit/ratgeber/krebs/news/18-millionen-krebs-diagnosen-2018-jede-dritte-erkrankung-waere-vermeidbar_id_9582070.html" TargetMode="External"/><Relationship Id="rId7" Type="http://schemas.openxmlformats.org/officeDocument/2006/relationships/hyperlink" Target="https://bewusst-vegan-froh.de/dieser-mann-verweigert-chemotherapie-und-heilt-seinen-darmkrebs-im-stadium-iii-mit-veganer-ernaehrung/" TargetMode="External"/><Relationship Id="rId12" Type="http://schemas.openxmlformats.org/officeDocument/2006/relationships/hyperlink" Target="mailto:info@bienen-zur-gesundheit.de" TargetMode="External"/><Relationship Id="rId17" Type="http://schemas.openxmlformats.org/officeDocument/2006/relationships/image" Target="../media/image8.jpeg"/><Relationship Id="rId2" Type="http://schemas.openxmlformats.org/officeDocument/2006/relationships/notesSlide" Target="../notesSlides/notesSlide1.xml"/><Relationship Id="rId16"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www.wcrf.org/sites/default/files/Summary-third-expert-report.pdf" TargetMode="External"/><Relationship Id="rId11" Type="http://schemas.openxmlformats.org/officeDocument/2006/relationships/hyperlink" Target="https://www.youtube.com/watch?v=bMPkQ3XxHwE&amp;feature=youtu.be" TargetMode="External"/><Relationship Id="rId5" Type="http://schemas.openxmlformats.org/officeDocument/2006/relationships/hyperlink" Target="https://www.wcrf.org/sites/default/files/german.pdf" TargetMode="External"/><Relationship Id="rId15" Type="http://schemas.openxmlformats.org/officeDocument/2006/relationships/image" Target="../media/image6.jpeg"/><Relationship Id="rId10" Type="http://schemas.openxmlformats.org/officeDocument/2006/relationships/hyperlink" Target="https://www.youtube.com/watch?v=GWAFVa6qBmA" TargetMode="External"/><Relationship Id="rId4" Type="http://schemas.openxmlformats.org/officeDocument/2006/relationships/hyperlink" Target="https://www.inflammatio.de/fileadmin/user_upload/Flyer/Kongressprogramm_9._Krebskongress_2019_Akademie_web.pdf" TargetMode="External"/><Relationship Id="rId9" Type="http://schemas.openxmlformats.org/officeDocument/2006/relationships/hyperlink" Target="https://www.youtube.com/watch?v=hC5r7Pc1jyg" TargetMode="External"/><Relationship Id="rId1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H-R_o_Fl58" TargetMode="External"/><Relationship Id="rId2" Type="http://schemas.openxmlformats.org/officeDocument/2006/relationships/hyperlink" Target="https://www.krebsinformationsdienst.de/grundlagen/krebsentstehung.php#inhalt1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cus.de/gesundheit/ratgeber/krebs/symptome/krebs-der-bauchspeicheldruese-warum-unser-lebensstil-den-toedlichen-tumor-foerdert_id_10638465.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crf.org/sites/default/files/Cancer-Prevention-Recommendations-2018.pdf" TargetMode="External"/><Relationship Id="rId5" Type="http://schemas.openxmlformats.org/officeDocument/2006/relationships/hyperlink" Target="https://www.hindawi.com/search/" TargetMode="External"/><Relationship Id="rId4" Type="http://schemas.openxmlformats.org/officeDocument/2006/relationships/hyperlink" Target="https://www.ncbi.nlm.nih.gov/pubm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e.statista.com/statistik/daten/studie/311863/umfrage/top-pharmaunternehmen-nach-umsatz-im-therapiebereich-onkologie/" TargetMode="External"/><Relationship Id="rId2" Type="http://schemas.openxmlformats.org/officeDocument/2006/relationships/hyperlink" Target="https://www.stern.de/gesundheit/studie-zur-pharmaindustrie--menschen-heilen-ist-kein-gutes-geschaeft-7974476.html" TargetMode="External"/><Relationship Id="rId1" Type="http://schemas.openxmlformats.org/officeDocument/2006/relationships/slideLayout" Target="../slideLayouts/slideLayout2.xml"/><Relationship Id="rId5" Type="http://schemas.openxmlformats.org/officeDocument/2006/relationships/hyperlink" Target="https://www.focus.de/gesundheit/ratgeber/krebs/news/heidelberger-krebs-test-wenn-eine-medizinsensation-beim-staatsanwalt-landet_id_10579368.html" TargetMode="External"/><Relationship Id="rId4" Type="http://schemas.openxmlformats.org/officeDocument/2006/relationships/hyperlink" Target="https://www.ndr.de/fernsehen/sendungen/die-ernaehrungsdocs/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ewusst-vegan-froh.de/dieser-mann-verweigert-chemotherapie-und-heilt-seinen-darmkrebs-im-stadium-iii-mit-veganer-ernaehrung/" TargetMode="External"/><Relationship Id="rId2" Type="http://schemas.openxmlformats.org/officeDocument/2006/relationships/hyperlink" Target="https://www.zentrum-krebsmedizin.de/zentrum/interview-krebsprophylaxe-durch-staerkung-des-immunsystems" TargetMode="External"/><Relationship Id="rId1" Type="http://schemas.openxmlformats.org/officeDocument/2006/relationships/slideLayout" Target="../slideLayouts/slideLayout2.xml"/><Relationship Id="rId6" Type="http://schemas.openxmlformats.org/officeDocument/2006/relationships/hyperlink" Target="https://www.focus.de/gesundheit/ratgeber/krebs/wissen-krebs-vision-und-heilung_id_10068666.html" TargetMode="External"/><Relationship Id="rId5" Type="http://schemas.openxmlformats.org/officeDocument/2006/relationships/hyperlink" Target="https://www.deutsche-gesundheits-nachrichten.de/2013/11/01/chemotherapie-das-falsche-versprechen-der-heilung-vom-krebs/" TargetMode="External"/><Relationship Id="rId4" Type="http://schemas.openxmlformats.org/officeDocument/2006/relationships/hyperlink" Target="https://www.uniklinik-freiburg.de/naturheilkunde/uni-zentrum-naturheilkund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anzimmun.de/service/downloadcenter/?get_file=233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dac.de/der-adac/verein/aktuelles/bilanz-verkehrstote/" TargetMode="External"/><Relationship Id="rId7" Type="http://schemas.openxmlformats.org/officeDocument/2006/relationships/hyperlink" Target="https://www.bundesgesundheitsministerium.de/fileadmin/Dateien/3_Downloads/K/Krebs/Krebsgeschehen_RKI.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e.statista.com/statistik/daten/studie/204615/umfrage/kosten-neuer-krebserkrankungen-weltweit-nach-krebs-und-kostenart/" TargetMode="External"/><Relationship Id="rId5" Type="http://schemas.openxmlformats.org/officeDocument/2006/relationships/hyperlink" Target="https://www.aerztezeitung.de/medizin/krankheiten/krebs/article/892042/krebs-endstadium-chemo-schadet-eher.html" TargetMode="External"/><Relationship Id="rId4" Type="http://schemas.openxmlformats.org/officeDocument/2006/relationships/hyperlink" Target="https://www.focus.de/gesundheit/ratgeber/krebs/symptome/50-000-krebstote-durch-mangelernaehrung-ausgezehrt-jeder-vierte-krebspatient-stirbt-gar-nicht-durch-den-tumor_id_5698186.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tv.de/wissen/Warum-sind-Nacktmulle-immun-gegen-Krebs-article19961477.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lexikon.doccheck.com/de/Herztum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docplayer.org/15454348-Koerperliche-aktivitaet-in-der-tumorpraevention.html" TargetMode="External"/><Relationship Id="rId4" Type="http://schemas.openxmlformats.org/officeDocument/2006/relationships/hyperlink" Target="https://www.krebsinformationsdienst.de/vorbeugung/risiken/sport.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erzteblatt.de/archiv/19967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aerzteblatt.de/archiv/199670#lit" TargetMode="External"/><Relationship Id="rId5" Type="http://schemas.openxmlformats.org/officeDocument/2006/relationships/hyperlink" Target="https://www.aerzteblatt.de/archiv/199673#lit" TargetMode="External"/><Relationship Id="rId4" Type="http://schemas.openxmlformats.org/officeDocument/2006/relationships/hyperlink" Target="https://www.aerzteblatt.de/archiv/199669#li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mbl.de/training/events/stay-informed/newsletter/2016/september/mrbengsch/"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2410104/pdf/6604354a.pdf" TargetMode="External"/><Relationship Id="rId7" Type="http://schemas.openxmlformats.org/officeDocument/2006/relationships/hyperlink" Target="https://oparu.uni-ulm.de/xmlui/handle/123456789/836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erzteblatt.de/callback/image.asp?id=93199" TargetMode="External"/><Relationship Id="rId5" Type="http://schemas.openxmlformats.org/officeDocument/2006/relationships/hyperlink" Target="https://www.medizin-transparent.at/fleisch" TargetMode="External"/><Relationship Id="rId4" Type="http://schemas.openxmlformats.org/officeDocument/2006/relationships/hyperlink" Target="https://www.ncbi.nlm.nih.gov/pubmed/15972299"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aerzteblatt.de/archiv/199670#lit" TargetMode="External"/><Relationship Id="rId3" Type="http://schemas.openxmlformats.org/officeDocument/2006/relationships/hyperlink" Target="https://link.springer.com/article/10.1007/s10552-015-0566-8" TargetMode="External"/><Relationship Id="rId7" Type="http://schemas.openxmlformats.org/officeDocument/2006/relationships/hyperlink" Target="https://www.aerzteblatt.de/archiv/199669#l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aerzteblatt.de/callback/image.asp?id=93199" TargetMode="External"/><Relationship Id="rId5" Type="http://schemas.openxmlformats.org/officeDocument/2006/relationships/hyperlink" Target="https://www.aerzteblatt.de/archiv/208181/Supportive-Therapie-Ernaehrung-und-Sport-bei-onkologischen-Patienten" TargetMode="External"/><Relationship Id="rId4" Type="http://schemas.openxmlformats.org/officeDocument/2006/relationships/hyperlink" Target="https://www.sueddeutsche.de/news/wissen/umwelt-studie-feinstaub-erhoeht-sterberisiko-durch-krebs-deutlich-dpa.urn-newsml-dpa-com-20090101-160506-99-84823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cbi.nlm.nih.gov/pubmed/31292122" TargetMode="External"/><Relationship Id="rId3" Type="http://schemas.openxmlformats.org/officeDocument/2006/relationships/hyperlink" Target="https://www.nature.com/articles/nm.2890" TargetMode="External"/><Relationship Id="rId7" Type="http://schemas.openxmlformats.org/officeDocument/2006/relationships/hyperlink" Target="https://www.assmann-stiftung.de/beschraenkung-von-zuckerhaltigen-getraenken-fuer-die-krebspraevention-307/" TargetMode="External"/><Relationship Id="rId12" Type="http://schemas.openxmlformats.org/officeDocument/2006/relationships/hyperlink" Target="https://www.youtube.com/watch?v=SfLYsv2cBOc&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saeure-basen-ratgeber.de/faq/uebersaeuerung-und-krebs-wissenschaftliche-fakten-tipps/" TargetMode="External"/><Relationship Id="rId11" Type="http://schemas.openxmlformats.org/officeDocument/2006/relationships/hyperlink" Target="https://www.dkfz.de/de/presse/download/Hintergrund-PK-Plasmidome_final.pdf" TargetMode="External"/><Relationship Id="rId5" Type="http://schemas.openxmlformats.org/officeDocument/2006/relationships/hyperlink" Target="https://www.youtube.com/watch?v=vLIq3yzPNaw" TargetMode="External"/><Relationship Id="rId10" Type="http://schemas.openxmlformats.org/officeDocument/2006/relationships/hyperlink" Target="https://www.aerztezeitung.de/medizin/krankheiten/krebs/article/982069/darmkrebs-forsche-entdecken-neue-erregerart-krebs.html" TargetMode="External"/><Relationship Id="rId4" Type="http://schemas.openxmlformats.org/officeDocument/2006/relationships/hyperlink" Target="https://www.t-online.de/heim-garten/garten/id_58344666/uran-im-duenger-wie-gross-ist-die-gefahr-.html" TargetMode="External"/><Relationship Id="rId9" Type="http://schemas.openxmlformats.org/officeDocument/2006/relationships/hyperlink" Target="http://www.milchlos.de/milos_0312.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krebsgesellschaft.de/onko-internetportal/basis-informationen-krebs/bewusst-leben/sonne-und-freizeit/krebsausloesende-substanzen-und-strahlen.html" TargetMode="External"/><Relationship Id="rId2" Type="http://schemas.openxmlformats.org/officeDocument/2006/relationships/hyperlink" Target="https://monographs.iarc.fr/list-of-classifications-volumes/" TargetMode="External"/><Relationship Id="rId1" Type="http://schemas.openxmlformats.org/officeDocument/2006/relationships/slideLayout" Target="../slideLayouts/slideLayout2.xml"/><Relationship Id="rId4" Type="http://schemas.openxmlformats.org/officeDocument/2006/relationships/hyperlink" Target="http://www.umg-verlag.de/umwelt-medizin-gesellschaft/115pet.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zin-transparent.at/vollkor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edizin-transparent.at/fertiggerichte-krebs" TargetMode="External"/><Relationship Id="rId5" Type="http://schemas.openxmlformats.org/officeDocument/2006/relationships/hyperlink" Target="https://www.medizin-transparent.at/vegetarier-gesuender-ohne-fleisch" TargetMode="External"/><Relationship Id="rId4" Type="http://schemas.openxmlformats.org/officeDocument/2006/relationships/hyperlink" Target="https://www.medizin-transparent.at/fleisc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edizin-transparent.at/ist-bio-gesund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jamanetwork.com/journals/jamainternalmedicine/fullarticle/2707948" TargetMode="External"/><Relationship Id="rId5" Type="http://schemas.openxmlformats.org/officeDocument/2006/relationships/hyperlink" Target="https://www.focus.de/gesundheit/ernaehrung/rund-70-000-probanden-bio-lohnt-sich-forscher-zeigen-dass-oeko-lebensmittel-krebsrisiko-reduzieren_id_9794908.html" TargetMode="External"/><Relationship Id="rId4" Type="http://schemas.openxmlformats.org/officeDocument/2006/relationships/hyperlink" Target="https://www.heilpraxisnet.de/naturheilpraxis/bio-lebensmittel-reduzieren-nachweisbar-das-krebs-risiko-2018102442889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piegel.de/gesundheit/diagnose/luftverschmutzung-ist-groesste-gefahr-fuer-die-gesundheit-eea-report-a-1235602.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elt.de/print-welt/article89383/Uran-Bergarbeiter-haben-haeufiger-Kreb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umweltinstitut.org/themen/radioaktivitaet/radioaktivitaet-und-gesundheit/natuerliche-radioaktivitaet/uran-im-duenger.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erzteblatt.de/archiv/199673#l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zentrum-der-gesundheit.de/mehl.html#toc-fordert-weissmehl-arteriosklerose" TargetMode="External"/><Relationship Id="rId13" Type="http://schemas.openxmlformats.org/officeDocument/2006/relationships/hyperlink" Target="https://www.zdf.de/dokumentation/planet-e/planet-e-chemiecocktails-100.html" TargetMode="External"/><Relationship Id="rId3" Type="http://schemas.openxmlformats.org/officeDocument/2006/relationships/hyperlink" Target="https://www.aerzteinitiative.at/Karzinogene05.pdf" TargetMode="External"/><Relationship Id="rId7" Type="http://schemas.openxmlformats.org/officeDocument/2006/relationships/hyperlink" Target="https://www.krebsinformationsdienst.de/vorbeugung/risiken/alkohol.php#quellen" TargetMode="External"/><Relationship Id="rId12" Type="http://schemas.openxmlformats.org/officeDocument/2006/relationships/hyperlink" Target="https://www.ncbi.nlm.nih.gov/pubmed/2943427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krebsinformationsdienst.de/vorbeugung/risiken/alkohol.php" TargetMode="External"/><Relationship Id="rId11" Type="http://schemas.openxmlformats.org/officeDocument/2006/relationships/hyperlink" Target="https://www.focus.de/gesundheit/ernaehrung/neuer-uebertragungsweg-fuer-krebs-medizin-nobelpreistraeger-warnt-erreger-in-milch-und-fleisch-koennten-krebs-foerdern_id_9698893.html" TargetMode="External"/><Relationship Id="rId5" Type="http://schemas.openxmlformats.org/officeDocument/2006/relationships/hyperlink" Target="https://um.baden-wuerttemberg.de/fileadmin/redaktion/m-um/intern/Dateien/Dokumente/2_Presse_und_Service/Publikationen/Umwelt/Radon_Broschuere_bw.pdf" TargetMode="External"/><Relationship Id="rId15" Type="http://schemas.openxmlformats.org/officeDocument/2006/relationships/hyperlink" Target="https://journals.lww.com/annalsofsurgery/Abstract/publishahead/US_FDA_Breast_Implant_Postapproval_Studies_.95394.aspx" TargetMode="External"/><Relationship Id="rId10" Type="http://schemas.openxmlformats.org/officeDocument/2006/relationships/hyperlink" Target="https://jamanetwork.com/journals/jamainternalmedicine/fullarticle/2707948" TargetMode="External"/><Relationship Id="rId4" Type="http://schemas.openxmlformats.org/officeDocument/2006/relationships/hyperlink" Target="https://www.deutsche-apotheker-zeitung.de/daz-az/2005/daz-50-2005/uid-15134" TargetMode="External"/><Relationship Id="rId9" Type="http://schemas.openxmlformats.org/officeDocument/2006/relationships/hyperlink" Target="https://dol.dl.uni-leipzig.de/servlets/MCRFileNodeServlet/PGSToxi_derivate_00000556/208_Richter_Dietmar.pdf" TargetMode="External"/><Relationship Id="rId14" Type="http://schemas.openxmlformats.org/officeDocument/2006/relationships/hyperlink" Target="https://www.bild.de/ratgeber/gesundheit/gesundheit/silikon-brueste-laut-studie-gefaehrlich-arthritis-hautkrebs-totgeburt-58551432.bild.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mazon.de/Erfolgreiche-biologische-Krebsabwehr-Ursachenbek%C3%A4mpfung-3-Auflage/dp/B0028ODVX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ro-natura.info/index.php/dr-dr-paul-gerhardt-seeger-aus-dem-buch-erfolgreiche-biologische-krebsabwehr-durch-ursachenbekaempfung-p-g-seeger-s-wolz"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handelsblatt.com/politik/deutschland/apotheken-das-haessliche-milliardengeschaeft-mit-krebsmitteln/14508168.html?ticket=ST-4302004-a2UlYoHgscTr6fSH7ZKc-a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st-johanser.de/fileadmin/Downloads/2003_Prof_Schilcher_ueber_Propolis.pdf" TargetMode="External"/><Relationship Id="rId4" Type="http://schemas.openxmlformats.org/officeDocument/2006/relationships/hyperlink" Target="https://www.stern.de/gesundheit/studie-zur-pharmaindustrie--menschen-heilen-ist-kein-gutes-geschaeft-7974476.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edizin-transparent.at/bienen-kreb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apitherapie-oberschwaben.de/" TargetMode="External"/><Relationship Id="rId4" Type="http://schemas.openxmlformats.org/officeDocument/2006/relationships/hyperlink" Target="https://www.cochrane.de/de/eb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bild.de/ratgeber/gesundheit/gift-hilft-gegen-tumore-9332524.bild.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ncbi.nlm.nih.gov/pmc/articles/PMC5682937/pdf/nihms915401.pdf" TargetMode="External"/><Relationship Id="rId4" Type="http://schemas.openxmlformats.org/officeDocument/2006/relationships/hyperlink" Target="https://www.pharmazeutische-zeitung.de/inhalt-50-2004/pharm8-50-200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propolis-honig.de/apitherapie-krankenhaus-thuile-kreb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hyperlink" Target="https://cdn.netletter.at/imkerbund/media/download/2015.10.06/1444132697628678.pdf?d=Bericht_Dr._Puttinger_-_Honigstudie.pdf&amp;dc=144413269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propolis-honig.de/honig-krebs-drittweltlaende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dn.netletter.at/imkerbund/media/download/2015.10.06/1444132697628678.pdf?d=Bericht_Dr._Puttinger_-_Honigstudie.pdf&amp;dc=144413269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hindawi.com/journals/ecam/2012/41040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propolisscience.org/artepillin-c-research/"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eiserimkerei.de/produkte/gelee-royale.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krankenkassenzentrale.de/magazin/autoimmunerkrankungen-sind-grund-fuer-hoeheres-krebsrisiko-43435" TargetMode="External"/><Relationship Id="rId4" Type="http://schemas.openxmlformats.org/officeDocument/2006/relationships/hyperlink" Target="https://www.heiserimkerei.de/faq/gelee-royale/was-sind-die-inhaltsstoffe-von-gelee-royale.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ienen-zur-gesundheit.de/dokumente/bienenprodukt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dr-schnitzer.de/emailnachrichten-krebsvorbeugung-besser-als-sterbehilfe.html" TargetMode="External"/><Relationship Id="rId13" Type="http://schemas.openxmlformats.org/officeDocument/2006/relationships/image" Target="../media/image15.png"/><Relationship Id="rId3" Type="http://schemas.openxmlformats.org/officeDocument/2006/relationships/hyperlink" Target="http://www.dr-schnitzer.de/emailnachrichten-ernaehrungsumstellung-zur-krebsvorbeugung.html" TargetMode="External"/><Relationship Id="rId7" Type="http://schemas.openxmlformats.org/officeDocument/2006/relationships/hyperlink" Target="http://www.dr-schnitzer-buecher-neu.de/Schnitzer-Intensivkost-Schnitzer-Normalkost/de" TargetMode="External"/><Relationship Id="rId12"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amazon.de/Krebs-Kochbuch-unterst&#252;tzen-Pr&#228;ventives-Gesundheit/dp/395961151X" TargetMode="External"/><Relationship Id="rId11" Type="http://schemas.openxmlformats.org/officeDocument/2006/relationships/image" Target="../media/image13.png"/><Relationship Id="rId5" Type="http://schemas.openxmlformats.org/officeDocument/2006/relationships/hyperlink" Target="https://www.amazon.de/Die-neue-Anti-Krebs-Ern&#228;rung-Krebs-Gen-stoppen/dp/3833816635" TargetMode="External"/><Relationship Id="rId10" Type="http://schemas.openxmlformats.org/officeDocument/2006/relationships/hyperlink" Target="http://www.mikronaehrstoff.de/pdf/Groe_Mue_Der_Onkologe_2_2013.pdf" TargetMode="External"/><Relationship Id="rId4" Type="http://schemas.openxmlformats.org/officeDocument/2006/relationships/hyperlink" Target="https://www.thalia.de/shop/home/artikeldetails/ID32026948.html?retn=thdedvbu:devi" TargetMode="External"/><Relationship Id="rId9" Type="http://schemas.openxmlformats.org/officeDocument/2006/relationships/hyperlink" Target="https://www.focus.de/gesundheit/ratgeber/krebs/vorbeugung/essen-gegen-krebs-dieser-ernaehrungsplan-haelt-sie-gesund_id_10204743.html" TargetMode="External"/><Relationship Id="rId14" Type="http://schemas.openxmlformats.org/officeDocument/2006/relationships/image" Target="../media/image16.jpg"/></Relationships>
</file>

<file path=ppt/slides/_rels/slide42.xml.rels><?xml version="1.0" encoding="UTF-8" standalone="yes"?>
<Relationships xmlns="http://schemas.openxmlformats.org/package/2006/relationships"><Relationship Id="rId3" Type="http://schemas.openxmlformats.org/officeDocument/2006/relationships/hyperlink" Target="http://www.saeure-basen-ratgeber.de/" TargetMode="External"/><Relationship Id="rId2" Type="http://schemas.openxmlformats.org/officeDocument/2006/relationships/hyperlink" Target="http://www.saeure-basen-ratgeber.de/diagnose-behandlung/komplexe-messverfahren/" TargetMode="External"/><Relationship Id="rId1" Type="http://schemas.openxmlformats.org/officeDocument/2006/relationships/slideLayout" Target="../slideLayouts/slideLayout2.xml"/><Relationship Id="rId6" Type="http://schemas.openxmlformats.org/officeDocument/2006/relationships/hyperlink" Target="https://www.bienen-zur-gesundheit.de/ern&#228;hrung/" TargetMode="External"/><Relationship Id="rId5" Type="http://schemas.openxmlformats.org/officeDocument/2006/relationships/hyperlink" Target="https://www.ncbi.nlm.nih.gov/pubmed/7797810" TargetMode="External"/><Relationship Id="rId4" Type="http://schemas.openxmlformats.org/officeDocument/2006/relationships/hyperlink" Target="https://www.saeure-basen-forum.de/nahrungsmitteltabell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wcrf.org/dietandcancer/cancer-prevention-recommendations" TargetMode="External"/><Relationship Id="rId7" Type="http://schemas.openxmlformats.org/officeDocument/2006/relationships/image" Target="../media/image17.png"/><Relationship Id="rId2" Type="http://schemas.openxmlformats.org/officeDocument/2006/relationships/hyperlink" Target="https://www.bild.de/ratgeber/gesundheit/brustkrebs/was-aerztinnen-tun-56015442.bild.html" TargetMode="External"/><Relationship Id="rId1" Type="http://schemas.openxmlformats.org/officeDocument/2006/relationships/slideLayout" Target="../slideLayouts/slideLayout2.xml"/><Relationship Id="rId6" Type="http://schemas.openxmlformats.org/officeDocument/2006/relationships/hyperlink" Target="https://www.nct-heidelberg.de/fileadmin/media/fuer_patienten/beratung/bewegung/OnkoAktiv/0706_Sport_und_Krebs_web.pdf" TargetMode="External"/><Relationship Id="rId5" Type="http://schemas.openxmlformats.org/officeDocument/2006/relationships/hyperlink" Target="https://www.saeure-basen-forum.de/nahrungsmitteltabelle" TargetMode="External"/><Relationship Id="rId4" Type="http://schemas.openxmlformats.org/officeDocument/2006/relationships/hyperlink" Target="https://www.zentrum-der-gesundheit.de/saure-und-basische-lebensmittel.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deutsche-apotheker-zeitung.de/daz-az/2014/daz-13-2014/vitamine-c-und-d-selen-und-carnitin" TargetMode="External"/><Relationship Id="rId3" Type="http://schemas.openxmlformats.org/officeDocument/2006/relationships/hyperlink" Target="https://www.wcrf.org/dietandcancer/contents" TargetMode="External"/><Relationship Id="rId7" Type="http://schemas.openxmlformats.org/officeDocument/2006/relationships/hyperlink" Target="http://www.drkoenig.com/media/files/pdf_neu/PraxisKoenig-VitaminDKrebspraevent.pdf" TargetMode="External"/><Relationship Id="rId2" Type="http://schemas.openxmlformats.org/officeDocument/2006/relationships/hyperlink" Target="https://www.aerzteblatt.de/archiv/63651/Onkologie-Sport-ist-so-wichtig-wie-ein-Krebsmedikament" TargetMode="External"/><Relationship Id="rId1" Type="http://schemas.openxmlformats.org/officeDocument/2006/relationships/slideLayout" Target="../slideLayouts/slideLayout2.xml"/><Relationship Id="rId6" Type="http://schemas.openxmlformats.org/officeDocument/2006/relationships/hyperlink" Target="http://docplayer.org/15454348-Koerperliche-aktivitaet-in-der-tumorpraevention.html" TargetMode="External"/><Relationship Id="rId5" Type="http://schemas.openxmlformats.org/officeDocument/2006/relationships/hyperlink" Target="https://www.ncbi.nlm.nih.gov/pubmed/27049526" TargetMode="External"/><Relationship Id="rId10" Type="http://schemas.openxmlformats.org/officeDocument/2006/relationships/hyperlink" Target="https://www.ndr.de/ratgeber/gesundheit/Krebstherapie-Wie-Ernaehrung-und-Sport-helfen,krebs406.html" TargetMode="External"/><Relationship Id="rId4" Type="http://schemas.openxmlformats.org/officeDocument/2006/relationships/hyperlink" Target="https://www.wcrf.org/dietandcancer/cancer-prevention-recommendations" TargetMode="External"/><Relationship Id="rId9" Type="http://schemas.openxmlformats.org/officeDocument/2006/relationships/hyperlink" Target="https://www.laekh.de/images/Hessisches_Aerzteblatt/2017/11_2017/CME_11_2017_Mikronaehrstoffe.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uni-mainz.de/presse/46407.php" TargetMode="External"/><Relationship Id="rId2" Type="http://schemas.openxmlformats.org/officeDocument/2006/relationships/hyperlink" Target="https://idw-online.de/de/news640285" TargetMode="External"/><Relationship Id="rId1" Type="http://schemas.openxmlformats.org/officeDocument/2006/relationships/slideLayout" Target="../slideLayouts/slideLayout2.xml"/><Relationship Id="rId6" Type="http://schemas.openxmlformats.org/officeDocument/2006/relationships/hyperlink" Target="https://www.fau.de/2018/10/news/wissenschaft/wer-alkoholfreies-bier-trinkt-lebt-hundert-jahre/" TargetMode="External"/><Relationship Id="rId5" Type="http://schemas.openxmlformats.org/officeDocument/2006/relationships/hyperlink" Target="https://www.focus.de/gesundheit/ernaehrung/entzuendungshemmer-hopfen-die-wahrheit-ueber-alkoholfreies-bier_id_9749843.html" TargetMode="External"/><Relationship Id="rId4" Type="http://schemas.openxmlformats.org/officeDocument/2006/relationships/hyperlink" Target="https://www.ncbi.nlm.nih.gov/pubmed/26137537"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klinikum.uni-heidelberg.de/Patientenstudien-mit-Brokkolisprossen.138800.0.html" TargetMode="External"/><Relationship Id="rId3" Type="http://schemas.openxmlformats.org/officeDocument/2006/relationships/hyperlink" Target="https://www.ncbi.nlm.nih.gov/pubmed/10736624" TargetMode="External"/><Relationship Id="rId7" Type="http://schemas.openxmlformats.org/officeDocument/2006/relationships/hyperlink" Target="https://www.sciencedirect.com/science/article/pii/S0929664616000280" TargetMode="External"/><Relationship Id="rId2" Type="http://schemas.openxmlformats.org/officeDocument/2006/relationships/hyperlink" Target="https://www.phytodoc.de/gesund-leben/ernaehrung-gesund-abnehmen/sulforaphan"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4432495/" TargetMode="External"/><Relationship Id="rId5" Type="http://schemas.openxmlformats.org/officeDocument/2006/relationships/hyperlink" Target="https://www.ncbi.nlm.nih.gov/pubmed/23902242" TargetMode="External"/><Relationship Id="rId4" Type="http://schemas.openxmlformats.org/officeDocument/2006/relationships/hyperlink" Target="https://www.ncbi.nlm.nih.gov/pmc/articles/PMC2862133/" TargetMode="External"/><Relationship Id="rId9" Type="http://schemas.openxmlformats.org/officeDocument/2006/relationships/hyperlink" Target="https://www.gesundheitsstadt-berlin.de/broccoli-zur-krebspraevention-von-kopf-hals-tumoren-im-test-6296/"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www.youtube.com/watch?v=xEU7Hb8KrpM&amp;feature=youtu.be" TargetMode="External"/><Relationship Id="rId3" Type="http://schemas.openxmlformats.org/officeDocument/2006/relationships/hyperlink" Target="https://www.ncbi.nlm.nih.gov/pubmed/27049526" TargetMode="External"/><Relationship Id="rId7" Type="http://schemas.openxmlformats.org/officeDocument/2006/relationships/hyperlink" Target="https://www.youtube.com/watch?v=6aVhw3YlX3g&amp;feature=youtu.be" TargetMode="External"/><Relationship Id="rId2" Type="http://schemas.openxmlformats.org/officeDocument/2006/relationships/hyperlink" Target="https://www.ganzimmun.de/search/?get_file=5826" TargetMode="External"/><Relationship Id="rId1" Type="http://schemas.openxmlformats.org/officeDocument/2006/relationships/slideLayout" Target="../slideLayouts/slideLayout2.xml"/><Relationship Id="rId6" Type="http://schemas.openxmlformats.org/officeDocument/2006/relationships/hyperlink" Target="https://krebs-info.eu/expertenwissen/komplementaere-therapieformen/mikronaehrstoffe/vitamin-d" TargetMode="External"/><Relationship Id="rId5" Type="http://schemas.openxmlformats.org/officeDocument/2006/relationships/hyperlink" Target="https://www.cochrane.org/de/CD007469/vitamin-d-supplementierung-zur-vorbeugung-gegen-krebs-bei-erwachsenen_" TargetMode="External"/><Relationship Id="rId4" Type="http://schemas.openxmlformats.org/officeDocument/2006/relationships/hyperlink" Target="https://www.ncbi.nlm.nih.gov/pubmed/2403601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ordhit.de/vitamin-d3-10000ie-vitamin-k2-365/a-101912/" TargetMode="External"/><Relationship Id="rId2" Type="http://schemas.openxmlformats.org/officeDocument/2006/relationships/hyperlink" Target="https://www.ncbi.nlm.nih.gov/pubmed/2033555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bi.nlm.nih.gov/pubmed/2055140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igitalewelt.spitzen-praevention.com/der-kongress-fuer-menschliche-medizin-2017/" TargetMode="External"/><Relationship Id="rId7" Type="http://schemas.openxmlformats.org/officeDocument/2006/relationships/hyperlink" Target="https://vitalinstitut.net/magnesiummangel/" TargetMode="External"/><Relationship Id="rId2" Type="http://schemas.openxmlformats.org/officeDocument/2006/relationships/hyperlink" Target="https://www.youtube.com/watch?v=aZf8me6XUtU" TargetMode="External"/><Relationship Id="rId1" Type="http://schemas.openxmlformats.org/officeDocument/2006/relationships/slideLayout" Target="../slideLayouts/slideLayout2.xml"/><Relationship Id="rId6" Type="http://schemas.openxmlformats.org/officeDocument/2006/relationships/hyperlink" Target="https://www.ncbi.nlm.nih.gov/pubmed/28424213" TargetMode="External"/><Relationship Id="rId5" Type="http://schemas.openxmlformats.org/officeDocument/2006/relationships/hyperlink" Target="https://www.ncbi.nlm.nih.gov/pubmed/22854408" TargetMode="External"/><Relationship Id="rId4" Type="http://schemas.openxmlformats.org/officeDocument/2006/relationships/hyperlink" Target="https://www.zentrum-der-gesundheit.de/krebs-magnesiummangel-ia.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ncbi.nlm.nih.gov/pubmed/30818786" TargetMode="External"/><Relationship Id="rId2" Type="http://schemas.openxmlformats.org/officeDocument/2006/relationships/hyperlink" Target="https://www.youtube.com/watch?v=-CMxRSyRo-I" TargetMode="External"/><Relationship Id="rId1" Type="http://schemas.openxmlformats.org/officeDocument/2006/relationships/slideLayout" Target="../slideLayouts/slideLayout2.xml"/><Relationship Id="rId4" Type="http://schemas.openxmlformats.org/officeDocument/2006/relationships/hyperlink" Target="https://kopp-report.de/eilmeldung-google-entfernt-websites-ueber-naturheilkunde-aus-seinen-suchergebnissen-ein-whistleblower-sagt-wie-und-warum/"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ncbi.nlm.nih.gov/pubmed/29458781" TargetMode="External"/><Relationship Id="rId13" Type="http://schemas.openxmlformats.org/officeDocument/2006/relationships/hyperlink" Target="https://www.ncbi.nlm.nih.gov/pubmed/29115538" TargetMode="External"/><Relationship Id="rId3" Type="http://schemas.openxmlformats.org/officeDocument/2006/relationships/hyperlink" Target="https://www.zentrum-der-gesundheit.de/krebs-melatonin-ia.html" TargetMode="External"/><Relationship Id="rId7" Type="http://schemas.openxmlformats.org/officeDocument/2006/relationships/hyperlink" Target="https://www.ncbi.nlm.nih.gov/pubmed/29641614" TargetMode="External"/><Relationship Id="rId12" Type="http://schemas.openxmlformats.org/officeDocument/2006/relationships/hyperlink" Target="https://www.ncbi.nlm.nih.gov/pubmed/29207126" TargetMode="External"/><Relationship Id="rId2" Type="http://schemas.openxmlformats.org/officeDocument/2006/relationships/hyperlink" Target="https://www.ncbi.nlm.nih.gov/pmc/articles/PMC3788186/" TargetMode="External"/><Relationship Id="rId1" Type="http://schemas.openxmlformats.org/officeDocument/2006/relationships/slideLayout" Target="../slideLayouts/slideLayout2.xml"/><Relationship Id="rId6" Type="http://schemas.openxmlformats.org/officeDocument/2006/relationships/hyperlink" Target="https://www.ncbi.nlm.nih.gov/pubmed/29797213" TargetMode="External"/><Relationship Id="rId11" Type="http://schemas.openxmlformats.org/officeDocument/2006/relationships/hyperlink" Target="https://www.ncbi.nlm.nih.gov/pubmed/29330934" TargetMode="External"/><Relationship Id="rId5" Type="http://schemas.openxmlformats.org/officeDocument/2006/relationships/hyperlink" Target="https://www.ncbi.nlm.nih.gov/pubmed/29990486" TargetMode="External"/><Relationship Id="rId10" Type="http://schemas.openxmlformats.org/officeDocument/2006/relationships/hyperlink" Target="https://www.ncbi.nlm.nih.gov/pubmed/29384062" TargetMode="External"/><Relationship Id="rId4" Type="http://schemas.openxmlformats.org/officeDocument/2006/relationships/hyperlink" Target="https://www.ncbi.nlm.nih.gov/pubmed/30260001" TargetMode="External"/><Relationship Id="rId9" Type="http://schemas.openxmlformats.org/officeDocument/2006/relationships/hyperlink" Target="https://www.ncbi.nlm.nih.gov/pubmed/29415446"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sciencedirect.com/science/article/pii/S0168365915300134?via%3Dihub" TargetMode="External"/><Relationship Id="rId2" Type="http://schemas.openxmlformats.org/officeDocument/2006/relationships/hyperlink" Target="https://www.zentrum-der-gesundheit.de/news/chemotherapie-nebenwirkungen-mindern-15000060.html" TargetMode="External"/><Relationship Id="rId1" Type="http://schemas.openxmlformats.org/officeDocument/2006/relationships/slideLayout" Target="../slideLayouts/slideLayout2.xml"/><Relationship Id="rId6" Type="http://schemas.openxmlformats.org/officeDocument/2006/relationships/hyperlink" Target="https://www.cancertherapyadvisor.com/home/tools/fact-sheets/resveratrol-and-cancer/" TargetMode="External"/><Relationship Id="rId5" Type="http://schemas.openxmlformats.org/officeDocument/2006/relationships/hyperlink" Target="https://www.medica.de/cgi-bin/md_medica/lib/pub/tt.cgi/Resveratrol_k&#246;nnte_Krebstherapie_unterst&#252;tzen.html?oid=16514&amp;lang=1&amp;ticket=g_u_e_s_t" TargetMode="External"/><Relationship Id="rId4" Type="http://schemas.openxmlformats.org/officeDocument/2006/relationships/hyperlink" Target="https://www.scinexx.de/news/medizin/rotwein-als-krebstherapie-hilfsmittel/"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bild.de/ratgeber/gesundheit/ratgeber/krebs-so-wichtig-ist-die-psyche-bei-krebs-63159744.bild.html" TargetMode="External"/><Relationship Id="rId3" Type="http://schemas.openxmlformats.org/officeDocument/2006/relationships/hyperlink" Target="https://www.thelancet.com/action/showPdf?pii=S1470-2045(16)30383-7" TargetMode="External"/><Relationship Id="rId7" Type="http://schemas.openxmlformats.org/officeDocument/2006/relationships/hyperlink" Target="https://cancerci.biomedcentral.com/track/pdf/10.1186/1475-2867-11-30" TargetMode="External"/><Relationship Id="rId2" Type="http://schemas.openxmlformats.org/officeDocument/2006/relationships/hyperlink" Target="https://www.ncbi.nlm.nih.gov/pubmed/27196525" TargetMode="External"/><Relationship Id="rId1" Type="http://schemas.openxmlformats.org/officeDocument/2006/relationships/slideLayout" Target="../slideLayouts/slideLayout2.xml"/><Relationship Id="rId6" Type="http://schemas.openxmlformats.org/officeDocument/2006/relationships/hyperlink" Target="http://www.ralf-kollinger.de/wp/wp-content/uploads/2014/02/Kaliumhydrogencarbonat-zur-Herstellung-von-Kaliumascorbat-Krebsvorsorge-kalium-ascorbat-info.pdf" TargetMode="External"/><Relationship Id="rId5" Type="http://schemas.openxmlformats.org/officeDocument/2006/relationships/hyperlink" Target="https://www.schmerzexperten.ch/doc/krebsinfo.pdf" TargetMode="External"/><Relationship Id="rId4" Type="http://schemas.openxmlformats.org/officeDocument/2006/relationships/hyperlink" Target="https://assets.publishing.service.gov.uk/government/uploads/system/uploads/attachment_data/file/549299/30_day_mortality_after_sact.pdf" TargetMode="External"/><Relationship Id="rId9" Type="http://schemas.openxmlformats.org/officeDocument/2006/relationships/hyperlink" Target="https://www.spektrum.de/magazin/den-tod-im-leib/1001595"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m.aerzteblatt.de/app/print.asp?id=63651" TargetMode="External"/><Relationship Id="rId3" Type="http://schemas.openxmlformats.org/officeDocument/2006/relationships/hyperlink" Target="https://www.youtube.com/watch?v=p1QHQ8yZCWQ" TargetMode="External"/><Relationship Id="rId7" Type="http://schemas.openxmlformats.org/officeDocument/2006/relationships/hyperlink" Target="https://www.amazon.de/dp/394656612X/ref=asc_df_394656612X57776697/?tag=googshopde-21&amp;creative=22398&amp;creativeASIN=394656612X&amp;linkCode=df0&amp;hvadid=310652710972&amp;hvpos=1o1&amp;hvnetw=g&amp;hvrand=4330437607094606268&amp;hvpone=&amp;hvptwo=&amp;hvqmt=&amp;hvdev=c&amp;hvdvcmdl=&amp;hvlocint=&amp;hvlocphy=9041699&amp;hvtargid=pla-298248778295&amp;th=1&amp;psc=1&amp;tag=&amp;ref=&amp;adgrpid=64437927720&amp;hvpone=&amp;hvptwo=&amp;hvadid=310652710972&amp;hvpos=1o1&amp;hvnetw=g&amp;hvrand=4330437607094606268&amp;hvqmt=&amp;hvdev=c&amp;hvdvcmdl=&amp;hvlocint=&amp;hvlocphy=9041699&amp;hvtargid=pla-298248778295" TargetMode="External"/><Relationship Id="rId2" Type="http://schemas.openxmlformats.org/officeDocument/2006/relationships/hyperlink" Target="https://www.youtube.com/watch?v=HI7DOgj1sJI" TargetMode="External"/><Relationship Id="rId1" Type="http://schemas.openxmlformats.org/officeDocument/2006/relationships/slideLayout" Target="../slideLayouts/slideLayout2.xml"/><Relationship Id="rId6" Type="http://schemas.openxmlformats.org/officeDocument/2006/relationships/hyperlink" Target="https://www.amazon.de/Krebs-verstehen-nat%C3%BCrlich-heilen-Bollinger/dp/3942016842" TargetMode="External"/><Relationship Id="rId5" Type="http://schemas.openxmlformats.org/officeDocument/2006/relationships/hyperlink" Target="https://www.youtube.com/watch?v=DuidG6hNCrk" TargetMode="External"/><Relationship Id="rId10" Type="http://schemas.openxmlformats.org/officeDocument/2006/relationships/image" Target="../media/image18.jpeg"/><Relationship Id="rId4" Type="http://schemas.openxmlformats.org/officeDocument/2006/relationships/hyperlink" Target="https://www.amazon.de/Krebs-Volkskrankheit-wissenschaftliche-Durchbruch-Niedzwiecki/dp/9076332703" TargetMode="External"/><Relationship Id="rId9" Type="http://schemas.openxmlformats.org/officeDocument/2006/relationships/hyperlink" Target="https://oparu.uni-ulm.de/xmlui/bitstream/handle/123456789/8367/Diss_StephanieOtto.pdf?sequence=3&amp;isAllowed=y"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ww.legitim.ch/single-post/2018/02/11/Naturmedizin-Mutiger-%C3%96sterreicher-erkl%C3%A4rt-wie-er-den-Krebs-besieg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bienen-zur-gesundheit.de/pr&#228;vention/pr&#228;ventive-ern&#228;hrungspl&#228;n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bienen-zur-gesundheit.de/" TargetMode="External"/><Relationship Id="rId2" Type="http://schemas.openxmlformats.org/officeDocument/2006/relationships/hyperlink" Target="mailto:info@bienen-zur-gesundheit.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rnaehrungsmedizin.blog/2019/01/29/dekade-gegen-krebs-auf-beiden-augen-bli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undesgesundheitsministerium.de/fileadmin/Dateien/3_Downloads/N/Nationale_Dekade_gegen_Krebs/Nationale-Dekade-gegen-Krebs_Gemeinsame-Erklaerung.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erik-petersen.de/wp-content/uploads/2017/05/umg-1.15-Petersen.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323528" y="2132856"/>
            <a:ext cx="8458200" cy="1828800"/>
          </a:xfrm>
          <a:prstGeom prst="roundRect">
            <a:avLst>
              <a:gd name="adj" fmla="val 10000"/>
            </a:avLst>
          </a:prstGeom>
          <a:solidFill>
            <a:schemeClr val="tx1">
              <a:lumMod val="85000"/>
              <a:alpha val="90000"/>
            </a:schemeClr>
          </a:solidFill>
        </p:spPr>
        <p:style>
          <a:lnRef idx="1">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Freihandform 6"/>
          <p:cNvSpPr/>
          <p:nvPr/>
        </p:nvSpPr>
        <p:spPr>
          <a:xfrm>
            <a:off x="579990" y="3961655"/>
            <a:ext cx="1471347" cy="2235200"/>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E5F2FF"/>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8402" tIns="274320" rIns="118401" bIns="215937" numCol="1" spcCol="1270" anchor="t" anchorCtr="0">
            <a:noAutofit/>
          </a:bodyPr>
          <a:lstStyle/>
          <a:p>
            <a:pPr lvl="0" algn="l" defTabSz="914400">
              <a:lnSpc>
                <a:spcPct val="90000"/>
              </a:lnSpc>
              <a:spcBef>
                <a:spcPct val="0"/>
              </a:spcBef>
              <a:spcAft>
                <a:spcPct val="35000"/>
              </a:spcAft>
              <a:buNone/>
            </a:pPr>
            <a:r>
              <a:rPr lang="pt-PT" sz="1600" b="1" dirty="0" smtClean="0">
                <a:solidFill>
                  <a:schemeClr val="bg1"/>
                </a:solidFill>
                <a:latin typeface="Corbel"/>
              </a:rPr>
              <a:t>Ursachen</a:t>
            </a:r>
          </a:p>
          <a:p>
            <a:pPr lvl="0" algn="l" defTabSz="914400">
              <a:lnSpc>
                <a:spcPct val="90000"/>
              </a:lnSpc>
              <a:spcBef>
                <a:spcPct val="0"/>
              </a:spcBef>
              <a:spcAft>
                <a:spcPct val="35000"/>
              </a:spcAft>
              <a:buNone/>
            </a:pPr>
            <a:r>
              <a:rPr lang="pt-PT" sz="1200" b="1" dirty="0" smtClean="0">
                <a:solidFill>
                  <a:schemeClr val="bg1"/>
                </a:solidFill>
                <a:latin typeface="Corbel"/>
              </a:rPr>
              <a:t>Rauchen, Alkohol, Übergewicht, Bewegungs-mangel, Nährstoffmangel, Lebensmittel, </a:t>
            </a:r>
            <a:r>
              <a:rPr lang="pt-PT" sz="1200" b="1" i="0" kern="1200" dirty="0" smtClean="0">
                <a:solidFill>
                  <a:schemeClr val="bg1"/>
                </a:solidFill>
                <a:latin typeface="Corbel"/>
              </a:rPr>
              <a:t>Gifte, </a:t>
            </a:r>
            <a:r>
              <a:rPr lang="pt-PT" sz="1200" b="1" dirty="0" smtClean="0">
                <a:solidFill>
                  <a:schemeClr val="bg1"/>
                </a:solidFill>
                <a:latin typeface="Corbel"/>
              </a:rPr>
              <a:t>Strahlung</a:t>
            </a:r>
            <a:r>
              <a:rPr lang="pt-PT" sz="1200" b="1" dirty="0" smtClean="0">
                <a:solidFill>
                  <a:schemeClr val="bg1"/>
                </a:solidFill>
                <a:latin typeface="Corbel"/>
              </a:rPr>
              <a:t>, Entzündungen</a:t>
            </a:r>
            <a:r>
              <a:rPr lang="pt-PT" sz="1200" b="1" smtClean="0">
                <a:solidFill>
                  <a:schemeClr val="bg1"/>
                </a:solidFill>
                <a:latin typeface="Corbel"/>
              </a:rPr>
              <a:t>, ...</a:t>
            </a:r>
            <a:endParaRPr lang="pt-PT" sz="1200" b="1" i="0" kern="1200" dirty="0">
              <a:solidFill>
                <a:schemeClr val="bg1"/>
              </a:solidFill>
              <a:latin typeface="Corbel"/>
            </a:endParaRPr>
          </a:p>
        </p:txBody>
      </p:sp>
      <p:sp>
        <p:nvSpPr>
          <p:cNvPr id="9" name="Freihandform 8"/>
          <p:cNvSpPr/>
          <p:nvPr/>
        </p:nvSpPr>
        <p:spPr>
          <a:xfrm>
            <a:off x="2198473" y="3961654"/>
            <a:ext cx="1471347" cy="2235201"/>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BDDEFF"/>
          </a:solidFill>
        </p:spPr>
        <p:style>
          <a:lnRef idx="0">
            <a:schemeClr val="lt1">
              <a:hueOff val="0"/>
              <a:satOff val="0"/>
              <a:lumOff val="0"/>
              <a:alphaOff val="0"/>
            </a:schemeClr>
          </a:lnRef>
          <a:fillRef idx="3">
            <a:schemeClr val="accent2">
              <a:hueOff val="1385580"/>
              <a:satOff val="-238"/>
              <a:lumOff val="-2451"/>
              <a:alphaOff val="0"/>
            </a:schemeClr>
          </a:fillRef>
          <a:effectRef idx="2">
            <a:schemeClr val="accent2">
              <a:hueOff val="1385580"/>
              <a:satOff val="-238"/>
              <a:lumOff val="-2451"/>
              <a:alphaOff val="0"/>
            </a:schemeClr>
          </a:effectRef>
          <a:fontRef idx="minor">
            <a:schemeClr val="lt1"/>
          </a:fontRef>
        </p:style>
        <p:txBody>
          <a:bodyPr spcFirstLastPara="0" vert="horz" wrap="square" lIns="118401" tIns="274321" rIns="118402" bIns="215937" numCol="1" spcCol="1270" anchor="t" anchorCtr="0">
            <a:noAutofit/>
          </a:bodyPr>
          <a:lstStyle/>
          <a:p>
            <a:pPr lvl="0" algn="l" defTabSz="914400">
              <a:lnSpc>
                <a:spcPct val="90000"/>
              </a:lnSpc>
              <a:spcBef>
                <a:spcPct val="0"/>
              </a:spcBef>
              <a:spcAft>
                <a:spcPct val="35000"/>
              </a:spcAft>
              <a:buNone/>
            </a:pPr>
            <a:r>
              <a:rPr lang="pt-PT" sz="1600" b="1" i="0" kern="1200" dirty="0" smtClean="0">
                <a:solidFill>
                  <a:schemeClr val="bg1"/>
                </a:solidFill>
                <a:latin typeface="Corbel"/>
                <a:ea typeface="+mn-ea"/>
                <a:cs typeface="+mn-cs"/>
              </a:rPr>
              <a:t>Verbreitung (2018)</a:t>
            </a:r>
          </a:p>
          <a:p>
            <a:pPr>
              <a:lnSpc>
                <a:spcPct val="90000"/>
              </a:lnSpc>
              <a:spcBef>
                <a:spcPct val="0"/>
              </a:spcBef>
              <a:spcAft>
                <a:spcPct val="35000"/>
              </a:spcAft>
            </a:pPr>
            <a:r>
              <a:rPr lang="de-DE" sz="1200" b="1" dirty="0" smtClean="0">
                <a:solidFill>
                  <a:schemeClr val="bg1"/>
                </a:solidFill>
                <a:latin typeface="Corbel" panose="020B0503020204020204" pitchFamily="34" charset="0"/>
                <a:hlinkClick r:id="rId3"/>
              </a:rPr>
              <a:t>Weltweit ca. 8,6 Millionen Tote!</a:t>
            </a:r>
            <a:endParaRPr lang="de-DE" sz="1200" b="1" dirty="0" smtClean="0">
              <a:solidFill>
                <a:schemeClr val="bg1"/>
              </a:solidFill>
              <a:latin typeface="Corbel" panose="020B0503020204020204" pitchFamily="34" charset="0"/>
            </a:endParaRPr>
          </a:p>
          <a:p>
            <a:pPr>
              <a:lnSpc>
                <a:spcPct val="90000"/>
              </a:lnSpc>
              <a:spcBef>
                <a:spcPct val="0"/>
              </a:spcBef>
              <a:spcAft>
                <a:spcPct val="35000"/>
              </a:spcAft>
            </a:pPr>
            <a:r>
              <a:rPr lang="de-DE" sz="1200" b="1" dirty="0" smtClean="0">
                <a:solidFill>
                  <a:schemeClr val="bg1"/>
                </a:solidFill>
                <a:latin typeface="Corbel" panose="020B0503020204020204" pitchFamily="34" charset="0"/>
              </a:rPr>
              <a:t>Bis in 20 Jahren ein Anstieg auf 13 Millionen!</a:t>
            </a:r>
            <a:endParaRPr lang="de-DE" sz="1200" b="1" dirty="0">
              <a:solidFill>
                <a:schemeClr val="bg1"/>
              </a:solidFill>
              <a:latin typeface="Corbel" panose="020B0503020204020204" pitchFamily="34" charset="0"/>
            </a:endParaRPr>
          </a:p>
          <a:p>
            <a:pPr lvl="0" algn="l" defTabSz="914400">
              <a:lnSpc>
                <a:spcPct val="90000"/>
              </a:lnSpc>
              <a:spcBef>
                <a:spcPct val="0"/>
              </a:spcBef>
              <a:spcAft>
                <a:spcPct val="35000"/>
              </a:spcAft>
              <a:buNone/>
            </a:pPr>
            <a:endParaRPr lang="pt-PT" sz="2000" b="1" i="0" kern="1200" dirty="0">
              <a:solidFill>
                <a:schemeClr val="bg1"/>
              </a:solidFill>
              <a:latin typeface="Corbel"/>
              <a:ea typeface="+mn-ea"/>
              <a:cs typeface="+mn-cs"/>
            </a:endParaRPr>
          </a:p>
        </p:txBody>
      </p:sp>
      <p:sp>
        <p:nvSpPr>
          <p:cNvPr id="12" name="Freihandform 11"/>
          <p:cNvSpPr/>
          <p:nvPr/>
        </p:nvSpPr>
        <p:spPr>
          <a:xfrm>
            <a:off x="3816954" y="3961654"/>
            <a:ext cx="1471346" cy="2235201"/>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99CCFF"/>
          </a:solidFill>
        </p:spPr>
        <p:style>
          <a:lnRef idx="0">
            <a:schemeClr val="lt1">
              <a:hueOff val="0"/>
              <a:satOff val="0"/>
              <a:lumOff val="0"/>
              <a:alphaOff val="0"/>
            </a:schemeClr>
          </a:lnRef>
          <a:fillRef idx="3">
            <a:schemeClr val="accent2">
              <a:hueOff val="2771159"/>
              <a:satOff val="-477"/>
              <a:lumOff val="-4902"/>
              <a:alphaOff val="0"/>
            </a:schemeClr>
          </a:fillRef>
          <a:effectRef idx="2">
            <a:schemeClr val="accent2">
              <a:hueOff val="2771159"/>
              <a:satOff val="-477"/>
              <a:lumOff val="-4902"/>
              <a:alphaOff val="0"/>
            </a:schemeClr>
          </a:effectRef>
          <a:fontRef idx="minor">
            <a:schemeClr val="lt1"/>
          </a:fontRef>
        </p:style>
        <p:txBody>
          <a:bodyPr spcFirstLastPara="0" vert="horz" wrap="square" lIns="118401" tIns="274321" rIns="118401" bIns="215937" numCol="1" spcCol="1270" anchor="t" anchorCtr="0">
            <a:noAutofit/>
          </a:bodyPr>
          <a:lstStyle/>
          <a:p>
            <a:pPr lvl="0" algn="l" defTabSz="914400">
              <a:lnSpc>
                <a:spcPct val="90000"/>
              </a:lnSpc>
              <a:spcBef>
                <a:spcPct val="0"/>
              </a:spcBef>
              <a:spcAft>
                <a:spcPct val="35000"/>
              </a:spcAft>
              <a:buNone/>
            </a:pPr>
            <a:r>
              <a:rPr lang="pt-PT" sz="1500" b="1" i="0" kern="1200" dirty="0" smtClean="0">
                <a:solidFill>
                  <a:schemeClr val="bg1"/>
                </a:solidFill>
                <a:latin typeface="Corbel"/>
                <a:ea typeface="+mn-ea"/>
                <a:cs typeface="+mn-cs"/>
              </a:rPr>
              <a:t>Klassische Behand-lungskonzepte</a:t>
            </a:r>
          </a:p>
          <a:p>
            <a:pPr lvl="0">
              <a:lnSpc>
                <a:spcPct val="90000"/>
              </a:lnSpc>
              <a:spcBef>
                <a:spcPct val="0"/>
              </a:spcBef>
              <a:spcAft>
                <a:spcPct val="35000"/>
              </a:spcAft>
            </a:pPr>
            <a:r>
              <a:rPr lang="pt-PT" sz="1050" b="1" dirty="0" smtClean="0">
                <a:solidFill>
                  <a:schemeClr val="bg1"/>
                </a:solidFill>
                <a:latin typeface="Corbel"/>
              </a:rPr>
              <a:t>(OP, Bestrahlung, Chemotherapie, Antikörper-</a:t>
            </a:r>
            <a:r>
              <a:rPr lang="pt-PT" sz="1050" b="1" dirty="0">
                <a:solidFill>
                  <a:schemeClr val="bg1"/>
                </a:solidFill>
                <a:latin typeface="Corbel"/>
              </a:rPr>
              <a:t>, </a:t>
            </a:r>
            <a:r>
              <a:rPr lang="pt-PT" sz="1050" b="1" dirty="0" smtClean="0">
                <a:solidFill>
                  <a:schemeClr val="bg1"/>
                </a:solidFill>
                <a:latin typeface="Corbel"/>
              </a:rPr>
              <a:t>Hormonbehandlung,  Immunbehandlung)</a:t>
            </a:r>
          </a:p>
          <a:p>
            <a:pPr lvl="0">
              <a:lnSpc>
                <a:spcPct val="90000"/>
              </a:lnSpc>
              <a:spcBef>
                <a:spcPct val="0"/>
              </a:spcBef>
              <a:spcAft>
                <a:spcPct val="35000"/>
              </a:spcAft>
            </a:pPr>
            <a:r>
              <a:rPr lang="pt-PT" sz="1300" b="1" i="0" kern="1200" dirty="0" smtClean="0">
                <a:solidFill>
                  <a:schemeClr val="bg1"/>
                </a:solidFill>
                <a:latin typeface="Corbel"/>
                <a:hlinkClick r:id="rId4"/>
              </a:rPr>
              <a:t>Komplementäre</a:t>
            </a:r>
            <a:r>
              <a:rPr lang="pt-PT" sz="1300" b="1" i="0" kern="1200" dirty="0" smtClean="0">
                <a:solidFill>
                  <a:schemeClr val="bg1"/>
                </a:solidFill>
                <a:latin typeface="Corbel"/>
              </a:rPr>
              <a:t> Tumortherapien</a:t>
            </a:r>
            <a:endParaRPr lang="pt-PT" sz="1300" b="1" i="0" kern="1200" dirty="0">
              <a:solidFill>
                <a:schemeClr val="bg1"/>
              </a:solidFill>
              <a:latin typeface="Corbel"/>
            </a:endParaRPr>
          </a:p>
        </p:txBody>
      </p:sp>
      <p:sp>
        <p:nvSpPr>
          <p:cNvPr id="14" name="Freihandform 13"/>
          <p:cNvSpPr/>
          <p:nvPr/>
        </p:nvSpPr>
        <p:spPr>
          <a:xfrm>
            <a:off x="5435436" y="3961655"/>
            <a:ext cx="1471347" cy="2235200"/>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4BA5FF"/>
          </a:solidFill>
        </p:spPr>
        <p:style>
          <a:lnRef idx="0">
            <a:schemeClr val="lt1">
              <a:hueOff val="0"/>
              <a:satOff val="0"/>
              <a:lumOff val="0"/>
              <a:alphaOff val="0"/>
            </a:schemeClr>
          </a:lnRef>
          <a:fillRef idx="3">
            <a:schemeClr val="accent2">
              <a:hueOff val="4156739"/>
              <a:satOff val="-715"/>
              <a:lumOff val="-7353"/>
              <a:alphaOff val="0"/>
            </a:schemeClr>
          </a:fillRef>
          <a:effectRef idx="2">
            <a:schemeClr val="accent2">
              <a:hueOff val="4156739"/>
              <a:satOff val="-715"/>
              <a:lumOff val="-7353"/>
              <a:alphaOff val="0"/>
            </a:schemeClr>
          </a:effectRef>
          <a:fontRef idx="minor">
            <a:schemeClr val="lt1"/>
          </a:fontRef>
        </p:style>
        <p:txBody>
          <a:bodyPr spcFirstLastPara="0" vert="horz" wrap="square" lIns="118401" tIns="274320" rIns="118402" bIns="215937" numCol="1" spcCol="1270" anchor="t" anchorCtr="0">
            <a:noAutofit/>
          </a:bodyPr>
          <a:lstStyle/>
          <a:p>
            <a:pPr lvl="0" algn="l" defTabSz="914400">
              <a:lnSpc>
                <a:spcPct val="90000"/>
              </a:lnSpc>
              <a:spcBef>
                <a:spcPct val="0"/>
              </a:spcBef>
              <a:spcAft>
                <a:spcPct val="35000"/>
              </a:spcAft>
              <a:buNone/>
            </a:pPr>
            <a:r>
              <a:rPr lang="pt-PT" sz="1600" b="1" i="0" kern="1200" dirty="0" smtClean="0">
                <a:solidFill>
                  <a:schemeClr val="bg1"/>
                </a:solidFill>
                <a:latin typeface="Corbel"/>
                <a:ea typeface="+mn-ea"/>
                <a:cs typeface="+mn-cs"/>
              </a:rPr>
              <a:t>Eigenverant-wortung laut </a:t>
            </a:r>
            <a:r>
              <a:rPr lang="pt-PT" sz="1600" b="1" i="0" kern="1200" dirty="0" smtClean="0">
                <a:solidFill>
                  <a:schemeClr val="bg1"/>
                </a:solidFill>
                <a:latin typeface="Corbel"/>
                <a:ea typeface="+mn-ea"/>
                <a:cs typeface="+mn-cs"/>
                <a:hlinkClick r:id="rId5"/>
              </a:rPr>
              <a:t>WCRF</a:t>
            </a:r>
            <a:r>
              <a:rPr lang="pt-PT" sz="1600" b="1" i="0" kern="1200" dirty="0" smtClean="0">
                <a:solidFill>
                  <a:schemeClr val="bg1"/>
                </a:solidFill>
                <a:latin typeface="Corbel"/>
                <a:ea typeface="+mn-ea"/>
                <a:cs typeface="+mn-cs"/>
              </a:rPr>
              <a:t>, </a:t>
            </a:r>
            <a:r>
              <a:rPr lang="pt-PT" sz="1600" b="1" i="0" kern="1200" dirty="0" smtClean="0">
                <a:solidFill>
                  <a:schemeClr val="bg1"/>
                </a:solidFill>
                <a:latin typeface="Corbel"/>
                <a:ea typeface="+mn-ea"/>
                <a:cs typeface="+mn-cs"/>
                <a:hlinkClick r:id="rId6"/>
              </a:rPr>
              <a:t>2018</a:t>
            </a:r>
            <a:endParaRPr lang="pt-PT" sz="1600" b="1" i="0" kern="1200" dirty="0" smtClean="0">
              <a:solidFill>
                <a:schemeClr val="bg1"/>
              </a:solidFill>
              <a:latin typeface="Corbel"/>
              <a:ea typeface="+mn-ea"/>
              <a:cs typeface="+mn-cs"/>
            </a:endParaRPr>
          </a:p>
          <a:p>
            <a:pPr lvl="0" algn="l" defTabSz="914400">
              <a:lnSpc>
                <a:spcPct val="90000"/>
              </a:lnSpc>
              <a:spcBef>
                <a:spcPct val="0"/>
              </a:spcBef>
              <a:spcAft>
                <a:spcPct val="35000"/>
              </a:spcAft>
              <a:buNone/>
            </a:pPr>
            <a:r>
              <a:rPr lang="pt-PT" sz="1200" b="1" dirty="0" smtClean="0">
                <a:solidFill>
                  <a:schemeClr val="bg1"/>
                </a:solidFill>
                <a:latin typeface="Corbel"/>
                <a:hlinkClick r:id="rId7"/>
              </a:rPr>
              <a:t>Ernährungs-umstellung</a:t>
            </a:r>
            <a:endParaRPr lang="pt-PT" sz="1200" b="1" dirty="0" smtClean="0">
              <a:solidFill>
                <a:schemeClr val="bg1"/>
              </a:solidFill>
              <a:latin typeface="Corbel"/>
            </a:endParaRPr>
          </a:p>
          <a:p>
            <a:pPr lvl="0" algn="l" defTabSz="914400">
              <a:lnSpc>
                <a:spcPct val="90000"/>
              </a:lnSpc>
              <a:spcBef>
                <a:spcPct val="0"/>
              </a:spcBef>
              <a:spcAft>
                <a:spcPct val="35000"/>
              </a:spcAft>
              <a:buNone/>
            </a:pPr>
            <a:r>
              <a:rPr lang="pt-PT" sz="1200" b="1" i="0" kern="1200" dirty="0" smtClean="0">
                <a:solidFill>
                  <a:schemeClr val="bg1"/>
                </a:solidFill>
                <a:latin typeface="Corbel"/>
                <a:hlinkClick r:id="rId8"/>
              </a:rPr>
              <a:t>Moderater Sport</a:t>
            </a:r>
            <a:endParaRPr lang="pt-PT" sz="1200" b="1" i="0" kern="1200" dirty="0" smtClean="0">
              <a:solidFill>
                <a:schemeClr val="bg1"/>
              </a:solidFill>
              <a:latin typeface="Corbel"/>
            </a:endParaRPr>
          </a:p>
          <a:p>
            <a:pPr lvl="0" algn="l" defTabSz="914400">
              <a:lnSpc>
                <a:spcPct val="90000"/>
              </a:lnSpc>
              <a:spcBef>
                <a:spcPct val="0"/>
              </a:spcBef>
              <a:spcAft>
                <a:spcPct val="35000"/>
              </a:spcAft>
              <a:buNone/>
            </a:pPr>
            <a:r>
              <a:rPr lang="pt-PT" sz="1200" b="1" dirty="0" smtClean="0">
                <a:solidFill>
                  <a:schemeClr val="bg1"/>
                </a:solidFill>
                <a:latin typeface="Corbel"/>
              </a:rPr>
              <a:t>Raucher- und Alkoholstopp ...</a:t>
            </a:r>
            <a:endParaRPr lang="pt-PT" sz="1200" b="1" i="0" kern="1200" dirty="0" smtClean="0">
              <a:solidFill>
                <a:schemeClr val="bg1"/>
              </a:solidFill>
              <a:latin typeface="Corbel"/>
            </a:endParaRPr>
          </a:p>
          <a:p>
            <a:pPr lvl="0" algn="l" defTabSz="914400">
              <a:lnSpc>
                <a:spcPct val="90000"/>
              </a:lnSpc>
              <a:spcBef>
                <a:spcPct val="0"/>
              </a:spcBef>
              <a:spcAft>
                <a:spcPct val="35000"/>
              </a:spcAft>
              <a:buNone/>
            </a:pPr>
            <a:endParaRPr lang="pt-PT" sz="1200" b="1" i="0" kern="1200" dirty="0">
              <a:solidFill>
                <a:schemeClr val="bg1"/>
              </a:solidFill>
              <a:latin typeface="Corbel"/>
              <a:ea typeface="+mn-ea"/>
              <a:cs typeface="+mn-cs"/>
            </a:endParaRPr>
          </a:p>
        </p:txBody>
      </p:sp>
      <p:sp>
        <p:nvSpPr>
          <p:cNvPr id="16" name="Freihandform 15"/>
          <p:cNvSpPr/>
          <p:nvPr/>
        </p:nvSpPr>
        <p:spPr>
          <a:xfrm>
            <a:off x="7053917" y="3961655"/>
            <a:ext cx="1471347" cy="2235200"/>
          </a:xfrm>
          <a:custGeom>
            <a:avLst/>
            <a:gdLst>
              <a:gd name="connsiteX0" fmla="*/ 154491 w 1471346"/>
              <a:gd name="connsiteY0" fmla="*/ 0 h 2235200"/>
              <a:gd name="connsiteX1" fmla="*/ 1316855 w 1471346"/>
              <a:gd name="connsiteY1" fmla="*/ 0 h 2235200"/>
              <a:gd name="connsiteX2" fmla="*/ 1471346 w 1471346"/>
              <a:gd name="connsiteY2" fmla="*/ 154491 h 2235200"/>
              <a:gd name="connsiteX3" fmla="*/ 1471346 w 1471346"/>
              <a:gd name="connsiteY3" fmla="*/ 2235200 h 2235200"/>
              <a:gd name="connsiteX4" fmla="*/ 1471346 w 1471346"/>
              <a:gd name="connsiteY4" fmla="*/ 2235200 h 2235200"/>
              <a:gd name="connsiteX5" fmla="*/ 0 w 1471346"/>
              <a:gd name="connsiteY5" fmla="*/ 2235200 h 2235200"/>
              <a:gd name="connsiteX6" fmla="*/ 0 w 1471346"/>
              <a:gd name="connsiteY6" fmla="*/ 2235200 h 2235200"/>
              <a:gd name="connsiteX7" fmla="*/ 0 w 1471346"/>
              <a:gd name="connsiteY7" fmla="*/ 154491 h 2235200"/>
              <a:gd name="connsiteX8" fmla="*/ 154491 w 1471346"/>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46" h="2235200">
                <a:moveTo>
                  <a:pt x="1316855" y="2235200"/>
                </a:moveTo>
                <a:lnTo>
                  <a:pt x="154491" y="2235200"/>
                </a:lnTo>
                <a:cubicBezTo>
                  <a:pt x="69168" y="2235200"/>
                  <a:pt x="0" y="2166032"/>
                  <a:pt x="0" y="2080709"/>
                </a:cubicBezTo>
                <a:lnTo>
                  <a:pt x="0" y="0"/>
                </a:lnTo>
                <a:lnTo>
                  <a:pt x="0" y="0"/>
                </a:lnTo>
                <a:lnTo>
                  <a:pt x="1471346" y="0"/>
                </a:lnTo>
                <a:lnTo>
                  <a:pt x="1471346" y="0"/>
                </a:lnTo>
                <a:lnTo>
                  <a:pt x="1471346" y="2080709"/>
                </a:lnTo>
                <a:cubicBezTo>
                  <a:pt x="1471346" y="2166032"/>
                  <a:pt x="1402178" y="2235200"/>
                  <a:pt x="1316855" y="2235200"/>
                </a:cubicBezTo>
                <a:close/>
              </a:path>
            </a:pathLst>
          </a:custGeom>
          <a:solidFill>
            <a:srgbClr val="0070C0"/>
          </a:solidFill>
        </p:spPr>
        <p:style>
          <a:lnRef idx="0">
            <a:schemeClr val="lt1">
              <a:hueOff val="0"/>
              <a:satOff val="0"/>
              <a:lumOff val="0"/>
              <a:alphaOff val="0"/>
            </a:schemeClr>
          </a:lnRef>
          <a:fillRef idx="3">
            <a:schemeClr val="accent2">
              <a:hueOff val="5542319"/>
              <a:satOff val="-953"/>
              <a:lumOff val="-9804"/>
              <a:alphaOff val="0"/>
            </a:schemeClr>
          </a:fillRef>
          <a:effectRef idx="2">
            <a:schemeClr val="accent2">
              <a:hueOff val="5542319"/>
              <a:satOff val="-953"/>
              <a:lumOff val="-9804"/>
              <a:alphaOff val="0"/>
            </a:schemeClr>
          </a:effectRef>
          <a:fontRef idx="minor">
            <a:schemeClr val="lt1"/>
          </a:fontRef>
        </p:style>
        <p:txBody>
          <a:bodyPr spcFirstLastPara="0" vert="horz" wrap="square" lIns="118401" tIns="274320" rIns="118402" bIns="215937" numCol="1" spcCol="1270" anchor="t" anchorCtr="0">
            <a:noAutofit/>
          </a:bodyPr>
          <a:lstStyle/>
          <a:p>
            <a:pPr lvl="0" algn="l" defTabSz="914400">
              <a:lnSpc>
                <a:spcPct val="90000"/>
              </a:lnSpc>
              <a:spcBef>
                <a:spcPct val="0"/>
              </a:spcBef>
              <a:spcAft>
                <a:spcPct val="35000"/>
              </a:spcAft>
              <a:buNone/>
            </a:pPr>
            <a:r>
              <a:rPr lang="pt-PT" sz="1600" b="1" i="0" kern="1200" dirty="0" smtClean="0">
                <a:solidFill>
                  <a:sysClr val="windowText" lastClr="000000"/>
                </a:solidFill>
                <a:latin typeface="Corbel"/>
                <a:ea typeface="+mn-ea"/>
                <a:cs typeface="+mn-cs"/>
              </a:rPr>
              <a:t>Erfolgsaus-sichten</a:t>
            </a:r>
            <a:r>
              <a:rPr lang="pt-PT" sz="2000" b="1" i="0" kern="1200" dirty="0" smtClean="0">
                <a:solidFill>
                  <a:sysClr val="windowText" lastClr="000000"/>
                </a:solidFill>
                <a:latin typeface="Corbel"/>
                <a:ea typeface="+mn-ea"/>
                <a:cs typeface="+mn-cs"/>
              </a:rPr>
              <a:t> </a:t>
            </a:r>
          </a:p>
          <a:p>
            <a:pPr lvl="0" algn="l" defTabSz="914400">
              <a:lnSpc>
                <a:spcPct val="90000"/>
              </a:lnSpc>
              <a:spcBef>
                <a:spcPct val="0"/>
              </a:spcBef>
              <a:spcAft>
                <a:spcPct val="35000"/>
              </a:spcAft>
              <a:buNone/>
            </a:pPr>
            <a:r>
              <a:rPr lang="pt-PT" sz="1400" b="1" dirty="0" smtClean="0">
                <a:solidFill>
                  <a:sysClr val="windowText" lastClr="000000"/>
                </a:solidFill>
                <a:latin typeface="Corbel"/>
                <a:hlinkClick r:id="rId9"/>
              </a:rPr>
              <a:t>Chemotherapie</a:t>
            </a:r>
            <a:endParaRPr lang="pt-PT" sz="1400" b="1" dirty="0" smtClean="0">
              <a:solidFill>
                <a:sysClr val="windowText" lastClr="000000"/>
              </a:solidFill>
              <a:latin typeface="Corbel"/>
            </a:endParaRPr>
          </a:p>
          <a:p>
            <a:pPr lvl="0" algn="l" defTabSz="914400">
              <a:lnSpc>
                <a:spcPct val="90000"/>
              </a:lnSpc>
              <a:spcBef>
                <a:spcPct val="0"/>
              </a:spcBef>
              <a:spcAft>
                <a:spcPct val="35000"/>
              </a:spcAft>
              <a:buNone/>
            </a:pPr>
            <a:r>
              <a:rPr lang="pt-PT" sz="1400" b="1" dirty="0" smtClean="0">
                <a:solidFill>
                  <a:sysClr val="windowText" lastClr="000000"/>
                </a:solidFill>
                <a:latin typeface="Corbel"/>
                <a:hlinkClick r:id="rId10"/>
              </a:rPr>
              <a:t>Historie</a:t>
            </a:r>
            <a:endParaRPr lang="pt-PT" sz="1400" b="1" dirty="0" smtClean="0">
              <a:solidFill>
                <a:sysClr val="windowText" lastClr="000000"/>
              </a:solidFill>
              <a:latin typeface="Corbel"/>
            </a:endParaRPr>
          </a:p>
          <a:p>
            <a:pPr lvl="0" algn="l" defTabSz="914400">
              <a:lnSpc>
                <a:spcPct val="90000"/>
              </a:lnSpc>
              <a:spcBef>
                <a:spcPct val="0"/>
              </a:spcBef>
              <a:spcAft>
                <a:spcPct val="35000"/>
              </a:spcAft>
              <a:buNone/>
            </a:pPr>
            <a:r>
              <a:rPr lang="pt-PT" sz="1400" b="1" dirty="0" smtClean="0">
                <a:solidFill>
                  <a:sysClr val="windowText" lastClr="000000"/>
                </a:solidFill>
                <a:latin typeface="Corbel"/>
              </a:rPr>
              <a:t>Und dann?</a:t>
            </a:r>
          </a:p>
          <a:p>
            <a:pPr lvl="0" algn="l" defTabSz="914400">
              <a:lnSpc>
                <a:spcPct val="90000"/>
              </a:lnSpc>
              <a:spcBef>
                <a:spcPct val="0"/>
              </a:spcBef>
              <a:spcAft>
                <a:spcPct val="35000"/>
              </a:spcAft>
              <a:buNone/>
            </a:pPr>
            <a:r>
              <a:rPr lang="pt-PT" sz="1400" b="1" dirty="0" smtClean="0">
                <a:solidFill>
                  <a:sysClr val="windowText" lastClr="000000"/>
                </a:solidFill>
                <a:latin typeface="Corbel"/>
                <a:hlinkClick r:id="rId11"/>
              </a:rPr>
              <a:t>Video</a:t>
            </a:r>
            <a:endParaRPr lang="pt-PT" sz="1400" b="1" dirty="0" smtClean="0">
              <a:solidFill>
                <a:sysClr val="windowText" lastClr="000000"/>
              </a:solidFill>
              <a:latin typeface="Corbel"/>
            </a:endParaRPr>
          </a:p>
        </p:txBody>
      </p:sp>
      <p:sp>
        <p:nvSpPr>
          <p:cNvPr id="3" name="CaixaDeTexto 2"/>
          <p:cNvSpPr txBox="1"/>
          <p:nvPr/>
        </p:nvSpPr>
        <p:spPr>
          <a:xfrm>
            <a:off x="223870" y="884099"/>
            <a:ext cx="7156442" cy="830997"/>
          </a:xfrm>
          <a:prstGeom prst="rect">
            <a:avLst/>
          </a:prstGeom>
          <a:noFill/>
          <a:ln>
            <a:noFill/>
          </a:ln>
        </p:spPr>
        <p:txBody>
          <a:bodyPr wrap="square" rtlCol="0" anchor="ctr" anchorCtr="0">
            <a:spAutoFit/>
          </a:bodyPr>
          <a:lstStyle/>
          <a:p>
            <a:pPr algn="ctr"/>
            <a:r>
              <a:rPr lang="de-DE" altLang="pt-PT" sz="3100" b="1" dirty="0" smtClean="0">
                <a:effectLst>
                  <a:outerShdw blurRad="38100" dist="38100" dir="2700000" algn="tl">
                    <a:srgbClr val="FFFFFF"/>
                  </a:outerShdw>
                </a:effectLst>
              </a:rPr>
              <a:t>Tumorprävention – </a:t>
            </a:r>
            <a:r>
              <a:rPr lang="en-GB" altLang="pt-PT" sz="3100" b="1" dirty="0" smtClean="0">
                <a:effectLst>
                  <a:outerShdw blurRad="38100" dist="38100" dir="2700000" algn="tl">
                    <a:srgbClr val="FFFFFF"/>
                  </a:outerShdw>
                </a:effectLst>
              </a:rPr>
              <a:t>Cancer Prevention</a:t>
            </a:r>
            <a:endParaRPr lang="en-GB" sz="3100" b="1" dirty="0" smtClean="0"/>
          </a:p>
          <a:p>
            <a:pPr algn="ctr"/>
            <a:r>
              <a:rPr lang="pt-PT" sz="1600" dirty="0" smtClean="0"/>
              <a:t>von Michael Ernst Müller, </a:t>
            </a:r>
            <a:r>
              <a:rPr lang="pt-PT" sz="1600" dirty="0" smtClean="0">
                <a:hlinkClick r:id="rId12"/>
              </a:rPr>
              <a:t>info@bienen-zur-gesundheit.de</a:t>
            </a:r>
            <a:r>
              <a:rPr lang="pt-PT" sz="1600" dirty="0" smtClean="0"/>
              <a:t>, Stand </a:t>
            </a:r>
            <a:r>
              <a:rPr lang="pt-PT" sz="1600" dirty="0" smtClean="0"/>
              <a:t>1.10.2019</a:t>
            </a:r>
            <a:endParaRPr lang="pt-PT" sz="1600" dirty="0" smtClean="0"/>
          </a:p>
        </p:txBody>
      </p:sp>
      <p:sp>
        <p:nvSpPr>
          <p:cNvPr id="2" name="Foliennummernplatzhalter 1"/>
          <p:cNvSpPr>
            <a:spLocks noGrp="1"/>
          </p:cNvSpPr>
          <p:nvPr>
            <p:ph type="sldNum" sz="quarter" idx="12"/>
          </p:nvPr>
        </p:nvSpPr>
        <p:spPr>
          <a:xfrm>
            <a:off x="7848600" y="753228"/>
            <a:ext cx="1157674" cy="1090789"/>
          </a:xfrm>
        </p:spPr>
        <p:txBody>
          <a:bodyPr/>
          <a:lstStyle/>
          <a:p>
            <a:fld id="{EFED3CB9-049B-4F4F-82D1-8A95299C975C}" type="slidenum">
              <a:rPr lang="en-US" smtClean="0"/>
              <a:pPr/>
              <a:t>1</a:t>
            </a:fld>
            <a:endParaRPr lang="en-US" dirty="0"/>
          </a:p>
        </p:txBody>
      </p:sp>
      <p:pic>
        <p:nvPicPr>
          <p:cNvPr id="4" name="Grafik 3"/>
          <p:cNvPicPr preferRelativeResize="0">
            <a:picLocks/>
          </p:cNvPicPr>
          <p:nvPr/>
        </p:nvPicPr>
        <p:blipFill>
          <a:blip r:embed="rId13" cstate="screen">
            <a:extLst>
              <a:ext uri="{28A0092B-C50C-407E-A947-70E740481C1C}">
                <a14:useLocalDpi xmlns:a14="http://schemas.microsoft.com/office/drawing/2010/main"/>
              </a:ext>
            </a:extLst>
          </a:blip>
          <a:stretch>
            <a:fillRect/>
          </a:stretch>
        </p:blipFill>
        <p:spPr>
          <a:xfrm>
            <a:off x="3811690" y="2372631"/>
            <a:ext cx="1472400" cy="1342800"/>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6" name="Grafik 5"/>
          <p:cNvPicPr preferRelativeResize="0">
            <a:picLocks/>
          </p:cNvPicPr>
          <p:nvPr/>
        </p:nvPicPr>
        <p:blipFill rotWithShape="1">
          <a:blip r:embed="rId14" cstate="print">
            <a:extLst>
              <a:ext uri="{28A0092B-C50C-407E-A947-70E740481C1C}">
                <a14:useLocalDpi xmlns:a14="http://schemas.microsoft.com/office/drawing/2010/main" val="0"/>
              </a:ext>
            </a:extLst>
          </a:blip>
          <a:srcRect t="-37596" b="-36106"/>
          <a:stretch/>
        </p:blipFill>
        <p:spPr>
          <a:xfrm>
            <a:off x="7053917" y="2376000"/>
            <a:ext cx="1471347" cy="1342800"/>
          </a:xfrm>
          <a:prstGeom prst="roundRect">
            <a:avLst>
              <a:gd name="adj" fmla="val 8594"/>
            </a:avLst>
          </a:prstGeom>
          <a:solidFill>
            <a:schemeClr val="tx1"/>
          </a:solidFill>
          <a:ln>
            <a:noFill/>
          </a:ln>
          <a:effectLst>
            <a:outerShdw blurRad="50800" dist="38100" dir="5400000" algn="ctr" rotWithShape="0">
              <a:srgbClr val="000000">
                <a:alpha val="40000"/>
              </a:srgbClr>
            </a:outerShdw>
          </a:effectLst>
        </p:spPr>
      </p:pic>
      <p:pic>
        <p:nvPicPr>
          <p:cNvPr id="17" name="Grafik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5352" y="2375193"/>
            <a:ext cx="1432114" cy="1342800"/>
          </a:xfrm>
          <a:prstGeom prst="roundRect">
            <a:avLst>
              <a:gd name="adj" fmla="val 8594"/>
            </a:avLst>
          </a:prstGeom>
          <a:solidFill>
            <a:schemeClr val="tx1"/>
          </a:solidFill>
          <a:ln>
            <a:noFill/>
          </a:ln>
          <a:effectLst>
            <a:outerShdw blurRad="50800" dist="38100" dir="5400000" algn="ctr" rotWithShape="0">
              <a:srgbClr val="000000">
                <a:alpha val="10000"/>
              </a:srgbClr>
            </a:outerShdw>
          </a:effectLst>
        </p:spPr>
      </p:pic>
      <p:pic>
        <p:nvPicPr>
          <p:cNvPr id="19" name="Grafik 1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435435" y="2373591"/>
            <a:ext cx="1471347" cy="1341840"/>
          </a:xfrm>
          <a:prstGeom prst="roundRect">
            <a:avLst>
              <a:gd name="adj" fmla="val 8594"/>
            </a:avLst>
          </a:prstGeom>
          <a:solidFill>
            <a:srgbClr val="FFFFFF">
              <a:shade val="85000"/>
            </a:srgbClr>
          </a:solidFill>
          <a:ln>
            <a:noFill/>
          </a:ln>
          <a:effectLst>
            <a:outerShdw blurRad="50800" dist="38100" dir="5400000" algn="ctr" rotWithShape="0">
              <a:srgbClr val="000000">
                <a:alpha val="40000"/>
              </a:srgbClr>
            </a:outerShdw>
          </a:effectLst>
        </p:spPr>
      </p:pic>
      <p:sp>
        <p:nvSpPr>
          <p:cNvPr id="11" name="Textfeld 10"/>
          <p:cNvSpPr txBox="1"/>
          <p:nvPr/>
        </p:nvSpPr>
        <p:spPr>
          <a:xfrm>
            <a:off x="2405023" y="3715433"/>
            <a:ext cx="1053494" cy="246221"/>
          </a:xfrm>
          <a:prstGeom prst="rect">
            <a:avLst/>
          </a:prstGeom>
          <a:noFill/>
        </p:spPr>
        <p:txBody>
          <a:bodyPr wrap="none" rtlCol="0">
            <a:spAutoFit/>
          </a:bodyPr>
          <a:lstStyle/>
          <a:p>
            <a:r>
              <a:rPr lang="de-DE" sz="1000" dirty="0" smtClean="0">
                <a:solidFill>
                  <a:schemeClr val="bg1"/>
                </a:solidFill>
              </a:rPr>
              <a:t>(Bild: </a:t>
            </a:r>
            <a:r>
              <a:rPr lang="de-DE" sz="1000" dirty="0" smtClean="0">
                <a:solidFill>
                  <a:srgbClr val="FF0000"/>
                </a:solidFill>
              </a:rPr>
              <a:t>11/2013</a:t>
            </a:r>
            <a:r>
              <a:rPr lang="de-DE" sz="1000" dirty="0" smtClean="0">
                <a:solidFill>
                  <a:schemeClr val="bg1"/>
                </a:solidFill>
              </a:rPr>
              <a:t>)</a:t>
            </a:r>
            <a:endParaRPr lang="de-DE" sz="1000" dirty="0">
              <a:solidFill>
                <a:schemeClr val="bg1"/>
              </a:solidFill>
            </a:endParaRPr>
          </a:p>
        </p:txBody>
      </p:sp>
      <p:pic>
        <p:nvPicPr>
          <p:cNvPr id="18" name="Grafik 17"/>
          <p:cNvPicPr preferRelativeResize="0">
            <a:picLocks/>
          </p:cNvPicPr>
          <p:nvPr/>
        </p:nvPicPr>
        <p:blipFill rotWithShape="1">
          <a:blip r:embed="rId17" cstate="print">
            <a:extLst>
              <a:ext uri="{28A0092B-C50C-407E-A947-70E740481C1C}">
                <a14:useLocalDpi xmlns:a14="http://schemas.microsoft.com/office/drawing/2010/main" val="0"/>
              </a:ext>
            </a:extLst>
          </a:blip>
          <a:srcRect t="-26987" b="-27764"/>
          <a:stretch/>
        </p:blipFill>
        <p:spPr>
          <a:xfrm>
            <a:off x="2198473" y="2376000"/>
            <a:ext cx="1471347" cy="1342800"/>
          </a:xfrm>
          <a:prstGeom prst="roundRect">
            <a:avLst>
              <a:gd name="adj" fmla="val 8594"/>
            </a:avLst>
          </a:prstGeom>
          <a:solidFill>
            <a:schemeClr val="tx1"/>
          </a:solidFill>
          <a:ln>
            <a:noFill/>
          </a:ln>
          <a:effectLst>
            <a:outerShdw blurRad="50800" dist="38100" dir="5400000" algn="ctr" rotWithShape="0">
              <a:srgbClr val="000000">
                <a:alpha val="40000"/>
              </a:srgbClr>
            </a:outerShdw>
          </a:effectLst>
        </p:spPr>
      </p:pic>
      <p:sp>
        <p:nvSpPr>
          <p:cNvPr id="20" name="Textfeld 19"/>
          <p:cNvSpPr txBox="1"/>
          <p:nvPr/>
        </p:nvSpPr>
        <p:spPr>
          <a:xfrm>
            <a:off x="7361496" y="3724085"/>
            <a:ext cx="1053494" cy="246221"/>
          </a:xfrm>
          <a:prstGeom prst="rect">
            <a:avLst/>
          </a:prstGeom>
          <a:noFill/>
        </p:spPr>
        <p:txBody>
          <a:bodyPr wrap="none" rtlCol="0">
            <a:spAutoFit/>
          </a:bodyPr>
          <a:lstStyle/>
          <a:p>
            <a:r>
              <a:rPr lang="de-DE" sz="1000" dirty="0" smtClean="0">
                <a:solidFill>
                  <a:schemeClr val="bg1"/>
                </a:solidFill>
              </a:rPr>
              <a:t>(Bild: </a:t>
            </a:r>
            <a:r>
              <a:rPr lang="de-DE" sz="1000" dirty="0" smtClean="0">
                <a:solidFill>
                  <a:srgbClr val="FF0000"/>
                </a:solidFill>
              </a:rPr>
              <a:t>12/2017</a:t>
            </a:r>
            <a:r>
              <a:rPr lang="de-DE" sz="1000" dirty="0" smtClean="0">
                <a:solidFill>
                  <a:schemeClr val="bg1"/>
                </a:solidFill>
              </a:rPr>
              <a:t>)</a:t>
            </a:r>
            <a:endParaRPr lang="de-DE" sz="1000" dirty="0">
              <a:solidFill>
                <a:schemeClr val="bg1"/>
              </a:solidFill>
            </a:endParaRPr>
          </a:p>
        </p:txBody>
      </p:sp>
      <p:sp>
        <p:nvSpPr>
          <p:cNvPr id="21" name="Textfeld 20"/>
          <p:cNvSpPr txBox="1"/>
          <p:nvPr/>
        </p:nvSpPr>
        <p:spPr>
          <a:xfrm>
            <a:off x="2422627" y="2373717"/>
            <a:ext cx="1023037" cy="246221"/>
          </a:xfrm>
          <a:prstGeom prst="rect">
            <a:avLst/>
          </a:prstGeom>
          <a:noFill/>
        </p:spPr>
        <p:txBody>
          <a:bodyPr wrap="none" rtlCol="0">
            <a:spAutoFit/>
          </a:bodyPr>
          <a:lstStyle/>
          <a:p>
            <a:r>
              <a:rPr lang="de-DE" sz="1000" dirty="0" smtClean="0">
                <a:solidFill>
                  <a:schemeClr val="bg1"/>
                </a:solidFill>
              </a:rPr>
              <a:t>(LE: 6 Monate)</a:t>
            </a:r>
            <a:endParaRPr lang="de-DE" sz="1000" dirty="0">
              <a:solidFill>
                <a:schemeClr val="bg1"/>
              </a:solidFill>
            </a:endParaRPr>
          </a:p>
        </p:txBody>
      </p:sp>
      <p:sp>
        <p:nvSpPr>
          <p:cNvPr id="22" name="Textfeld 21"/>
          <p:cNvSpPr txBox="1"/>
          <p:nvPr/>
        </p:nvSpPr>
        <p:spPr>
          <a:xfrm>
            <a:off x="7380312" y="2373717"/>
            <a:ext cx="851515" cy="246221"/>
          </a:xfrm>
          <a:prstGeom prst="rect">
            <a:avLst/>
          </a:prstGeom>
          <a:noFill/>
        </p:spPr>
        <p:txBody>
          <a:bodyPr wrap="none" rtlCol="0">
            <a:spAutoFit/>
          </a:bodyPr>
          <a:lstStyle/>
          <a:p>
            <a:r>
              <a:rPr lang="de-DE" sz="1000" dirty="0" smtClean="0">
                <a:solidFill>
                  <a:schemeClr val="bg1"/>
                </a:solidFill>
              </a:rPr>
              <a:t>(Tumorfrei)</a:t>
            </a:r>
            <a:endParaRPr lang="de-DE" sz="1000" dirty="0">
              <a:solidFill>
                <a:schemeClr val="bg1"/>
              </a:solidFill>
            </a:endParaRPr>
          </a:p>
        </p:txBody>
      </p:sp>
      <p:sp>
        <p:nvSpPr>
          <p:cNvPr id="23" name="Textfeld 22"/>
          <p:cNvSpPr txBox="1"/>
          <p:nvPr/>
        </p:nvSpPr>
        <p:spPr>
          <a:xfrm>
            <a:off x="5897263" y="3714239"/>
            <a:ext cx="546945" cy="246221"/>
          </a:xfrm>
          <a:prstGeom prst="rect">
            <a:avLst/>
          </a:prstGeom>
          <a:noFill/>
        </p:spPr>
        <p:txBody>
          <a:bodyPr wrap="none" rtlCol="0">
            <a:spAutoFit/>
          </a:bodyPr>
          <a:lstStyle/>
          <a:p>
            <a:r>
              <a:rPr lang="de-DE" sz="1000" dirty="0" smtClean="0">
                <a:solidFill>
                  <a:schemeClr val="bg1"/>
                </a:solidFill>
                <a:hlinkClick r:id="rId18"/>
              </a:rPr>
              <a:t>Studie</a:t>
            </a:r>
            <a:endParaRPr lang="de-DE" sz="1000" dirty="0">
              <a:solidFill>
                <a:schemeClr val="bg1"/>
              </a:solidFill>
            </a:endParaRPr>
          </a:p>
        </p:txBody>
      </p:sp>
    </p:spTree>
    <p:extLst>
      <p:ext uri="{BB962C8B-B14F-4D97-AF65-F5344CB8AC3E}">
        <p14:creationId xmlns:p14="http://schemas.microsoft.com/office/powerpoint/2010/main" val="7199130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00" y="753228"/>
            <a:ext cx="6896534" cy="1080938"/>
          </a:xfrm>
        </p:spPr>
        <p:txBody>
          <a:bodyPr>
            <a:normAutofit/>
          </a:bodyPr>
          <a:lstStyle/>
          <a:p>
            <a:r>
              <a:rPr lang="de-DE" altLang="pt-PT" sz="3200" b="1" dirty="0">
                <a:effectLst>
                  <a:outerShdw blurRad="38100" dist="38100" dir="2700000" algn="tl">
                    <a:srgbClr val="FFFFFF"/>
                  </a:outerShdw>
                </a:effectLst>
              </a:rPr>
              <a:t>Krebs – Tumor: </a:t>
            </a:r>
            <a:r>
              <a:rPr lang="de-DE" altLang="pt-PT" sz="2400" b="1" dirty="0" smtClean="0">
                <a:effectLst>
                  <a:outerShdw blurRad="38100" dist="38100" dir="2700000" algn="tl">
                    <a:srgbClr val="FFFFFF"/>
                  </a:outerShdw>
                </a:effectLst>
              </a:rPr>
              <a:t>persönliche Definition – </a:t>
            </a:r>
            <a:r>
              <a:rPr lang="de-DE" altLang="pt-PT" sz="2400" b="1" dirty="0" smtClean="0">
                <a:effectLst>
                  <a:outerShdw blurRad="38100" dist="38100" dir="2700000" algn="tl">
                    <a:srgbClr val="FFFFFF"/>
                  </a:outerShdw>
                </a:effectLst>
                <a:hlinkClick r:id="rId2"/>
              </a:rPr>
              <a:t>wie entstehen Tumore</a:t>
            </a:r>
            <a:r>
              <a:rPr lang="de-DE" altLang="pt-PT" sz="2400" b="1" dirty="0" smtClean="0">
                <a:effectLst>
                  <a:outerShdw blurRad="38100" dist="38100" dir="2700000" algn="tl">
                    <a:srgbClr val="FFFFFF"/>
                  </a:outerShdw>
                </a:effectLst>
              </a:rPr>
              <a:t>, </a:t>
            </a:r>
            <a:r>
              <a:rPr lang="de-DE" altLang="pt-PT" sz="2400" b="1" dirty="0" smtClean="0">
                <a:effectLst>
                  <a:outerShdw blurRad="38100" dist="38100" dir="2700000" algn="tl">
                    <a:srgbClr val="FFFFFF"/>
                  </a:outerShdw>
                </a:effectLst>
                <a:hlinkClick r:id="rId3"/>
              </a:rPr>
              <a:t>Video</a:t>
            </a:r>
            <a:endParaRPr lang="de-DE" sz="2400" dirty="0"/>
          </a:p>
        </p:txBody>
      </p:sp>
      <p:sp>
        <p:nvSpPr>
          <p:cNvPr id="3" name="Inhaltsplatzhalter 2"/>
          <p:cNvSpPr>
            <a:spLocks noGrp="1"/>
          </p:cNvSpPr>
          <p:nvPr>
            <p:ph idx="1"/>
          </p:nvPr>
        </p:nvSpPr>
        <p:spPr>
          <a:xfrm>
            <a:off x="323528" y="2276872"/>
            <a:ext cx="8424936" cy="4176464"/>
          </a:xfrm>
        </p:spPr>
        <p:txBody>
          <a:bodyPr>
            <a:normAutofit/>
          </a:bodyPr>
          <a:lstStyle/>
          <a:p>
            <a:pPr marL="0" indent="0" algn="just">
              <a:buNone/>
            </a:pPr>
            <a:r>
              <a:rPr lang="de-DE" sz="2000" dirty="0" smtClean="0">
                <a:solidFill>
                  <a:schemeClr val="bg1"/>
                </a:solidFill>
              </a:rPr>
              <a:t>In dieser Präsentation wird zum besseren Verständnis zwischen einer Krebs- und einer Tumorzelle unterschieden.</a:t>
            </a:r>
          </a:p>
          <a:p>
            <a:pPr marL="0" indent="0" algn="just">
              <a:buNone/>
            </a:pPr>
            <a:r>
              <a:rPr lang="de-DE" sz="2000" dirty="0" smtClean="0">
                <a:solidFill>
                  <a:schemeClr val="bg1"/>
                </a:solidFill>
              </a:rPr>
              <a:t>Eine Krebszelle die sich teilt und im Gewebe zu wuchern beginnt, wird zur Tumorzelle! </a:t>
            </a:r>
          </a:p>
          <a:p>
            <a:pPr marL="0" indent="0" algn="just">
              <a:buNone/>
            </a:pPr>
            <a:r>
              <a:rPr lang="de-DE" sz="2000" dirty="0" smtClean="0">
                <a:solidFill>
                  <a:srgbClr val="FF0000"/>
                </a:solidFill>
              </a:rPr>
              <a:t>Genau das gilt es zu verhindern!</a:t>
            </a:r>
          </a:p>
          <a:p>
            <a:pPr marL="0" indent="0" algn="just">
              <a:buNone/>
            </a:pPr>
            <a:r>
              <a:rPr lang="de-DE" sz="2000" dirty="0" smtClean="0">
                <a:solidFill>
                  <a:schemeClr val="bg1"/>
                </a:solidFill>
              </a:rPr>
              <a:t>Biologisch sind sie identisch.</a:t>
            </a:r>
          </a:p>
          <a:p>
            <a:pPr marL="0" indent="0">
              <a:buNone/>
            </a:pPr>
            <a:endParaRPr lang="de-DE" sz="28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10</a:t>
            </a:fld>
            <a:endParaRPr lang="en-US" dirty="0"/>
          </a:p>
        </p:txBody>
      </p:sp>
    </p:spTree>
    <p:extLst>
      <p:ext uri="{BB962C8B-B14F-4D97-AF65-F5344CB8AC3E}">
        <p14:creationId xmlns:p14="http://schemas.microsoft.com/office/powerpoint/2010/main" val="38484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0000" y="2132856"/>
            <a:ext cx="8532480" cy="4608512"/>
          </a:xfrm>
        </p:spPr>
        <p:txBody>
          <a:bodyPr>
            <a:noAutofit/>
          </a:bodyPr>
          <a:lstStyle/>
          <a:p>
            <a:pPr marL="0" indent="0" algn="jus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Warum Tumorprävention und nicht Tumorbekämpfung. </a:t>
            </a:r>
          </a:p>
          <a:p>
            <a:pPr algn="just">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Als medizinischer Laie darf ich mich zur Tumorbekämpfung öffentlich nicht äußern! Was ich persönlich in Eigenverantwortung für meinen eigenen Körper mache, ist etwas ganz anderes. </a:t>
            </a:r>
          </a:p>
          <a:p>
            <a:pPr algn="just">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Die Kosten für die Tumorprävention sind um mehr als eine Größenordnung kleiner, als die Kosten für den Versuch einer </a:t>
            </a:r>
            <a:r>
              <a:rPr lang="de-DE" altLang="pt-PT" sz="2000" dirty="0" smtClean="0">
                <a:solidFill>
                  <a:srgbClr val="FF0000"/>
                </a:solidFill>
                <a:latin typeface="Arial" panose="020B0604020202020204" pitchFamily="34" charset="0"/>
                <a:cs typeface="Arial" panose="020B0604020202020204" pitchFamily="34" charset="0"/>
              </a:rPr>
              <a:t>pharma</a:t>
            </a:r>
            <a:r>
              <a:rPr lang="de-DE" altLang="pt-PT" sz="2000" dirty="0" smtClean="0">
                <a:solidFill>
                  <a:schemeClr val="bg1"/>
                </a:solidFill>
                <a:latin typeface="Arial" panose="020B0604020202020204" pitchFamily="34" charset="0"/>
                <a:cs typeface="Arial" panose="020B0604020202020204" pitchFamily="34" charset="0"/>
              </a:rPr>
              <a:t>zeutischen Tumorbekämpfung.   </a:t>
            </a:r>
          </a:p>
          <a:p>
            <a:pPr algn="just">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Bis 2050 soll die Hälfte der Bevölkerung an Tumorerkrankungen als Todesursache Nr. 1 versterben!</a:t>
            </a:r>
          </a:p>
          <a:p>
            <a:pPr algn="just">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Es gibt auch heute noch Tumorarten mit extrem hoher Sterblichkeit: </a:t>
            </a:r>
            <a:r>
              <a:rPr lang="de-DE" altLang="pt-PT" sz="2000" dirty="0" smtClean="0">
                <a:solidFill>
                  <a:schemeClr val="bg1"/>
                </a:solidFill>
                <a:latin typeface="Arial" panose="020B0604020202020204" pitchFamily="34" charset="0"/>
                <a:cs typeface="Arial" panose="020B0604020202020204" pitchFamily="34" charset="0"/>
                <a:hlinkClick r:id="rId3"/>
              </a:rPr>
              <a:t>Bauchspeicheldrüsenkrebs</a:t>
            </a:r>
            <a:endParaRPr lang="de-DE" altLang="pt-PT" sz="20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Wer sich bei einer Tumorerkrankung dennoch selbst fortbilden möchte, für den gibt es frei zugängliche Medizinstudien-Internetportale, wie </a:t>
            </a:r>
            <a:r>
              <a:rPr lang="de-DE" altLang="pt-PT" sz="2000" dirty="0" smtClean="0">
                <a:solidFill>
                  <a:schemeClr val="bg1"/>
                </a:solidFill>
                <a:latin typeface="Arial" panose="020B0604020202020204" pitchFamily="34" charset="0"/>
                <a:cs typeface="Arial" panose="020B0604020202020204" pitchFamily="34" charset="0"/>
                <a:hlinkClick r:id="rId4"/>
              </a:rPr>
              <a:t>PubMed</a:t>
            </a:r>
            <a:r>
              <a:rPr lang="de-DE" altLang="pt-PT" sz="2000" dirty="0" smtClean="0">
                <a:solidFill>
                  <a:schemeClr val="bg1"/>
                </a:solidFill>
                <a:latin typeface="Arial" panose="020B0604020202020204" pitchFamily="34" charset="0"/>
                <a:cs typeface="Arial" panose="020B0604020202020204" pitchFamily="34" charset="0"/>
              </a:rPr>
              <a:t> und </a:t>
            </a:r>
            <a:r>
              <a:rPr lang="de-DE" altLang="pt-PT" sz="2000" dirty="0" smtClean="0">
                <a:solidFill>
                  <a:schemeClr val="bg1"/>
                </a:solidFill>
                <a:latin typeface="Arial" panose="020B0604020202020204" pitchFamily="34" charset="0"/>
                <a:cs typeface="Arial" panose="020B0604020202020204" pitchFamily="34" charset="0"/>
                <a:hlinkClick r:id="rId5"/>
              </a:rPr>
              <a:t>Hindawi</a:t>
            </a:r>
            <a:r>
              <a:rPr lang="de-DE" altLang="pt-PT" sz="2000" dirty="0" smtClean="0">
                <a:solidFill>
                  <a:schemeClr val="bg1"/>
                </a:solidFill>
                <a:latin typeface="Arial" panose="020B0604020202020204" pitchFamily="34" charset="0"/>
                <a:cs typeface="Arial" panose="020B0604020202020204" pitchFamily="34" charset="0"/>
              </a:rPr>
              <a:t> mit tausenden (oft kostenlosen) Studien zum Thema Tumore. </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Thema der Präsentation: </a:t>
            </a:r>
            <a:r>
              <a:rPr lang="de-DE" altLang="pt-PT" sz="3200" b="1" dirty="0" smtClean="0">
                <a:effectLst>
                  <a:outerShdw blurRad="38100" dist="38100" dir="2700000" algn="tl">
                    <a:srgbClr val="FFFFFF"/>
                  </a:outerShdw>
                </a:effectLst>
                <a:hlinkClick r:id="rId6"/>
              </a:rPr>
              <a:t>Prävention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11</a:t>
            </a:fld>
            <a:endParaRPr lang="en-US" dirty="0"/>
          </a:p>
        </p:txBody>
      </p:sp>
    </p:spTree>
    <p:extLst>
      <p:ext uri="{BB962C8B-B14F-4D97-AF65-F5344CB8AC3E}">
        <p14:creationId xmlns:p14="http://schemas.microsoft.com/office/powerpoint/2010/main" val="232831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00" y="753228"/>
            <a:ext cx="6896534" cy="1080938"/>
          </a:xfrm>
        </p:spPr>
        <p:txBody>
          <a:bodyPr>
            <a:normAutofit/>
          </a:bodyPr>
          <a:lstStyle/>
          <a:p>
            <a:r>
              <a:rPr lang="de-DE" altLang="pt-PT" sz="3200" b="1" dirty="0" smtClean="0">
                <a:effectLst>
                  <a:outerShdw blurRad="38100" dist="38100" dir="2700000" algn="tl">
                    <a:srgbClr val="FFFFFF"/>
                  </a:outerShdw>
                </a:effectLst>
              </a:rPr>
              <a:t>Tumorbildung – ein multikausaler Vorgang</a:t>
            </a:r>
            <a:endParaRPr lang="de-DE" sz="3200" dirty="0"/>
          </a:p>
        </p:txBody>
      </p:sp>
      <p:sp>
        <p:nvSpPr>
          <p:cNvPr id="3" name="Inhaltsplatzhalter 2"/>
          <p:cNvSpPr>
            <a:spLocks noGrp="1"/>
          </p:cNvSpPr>
          <p:nvPr>
            <p:ph idx="1"/>
          </p:nvPr>
        </p:nvSpPr>
        <p:spPr>
          <a:xfrm>
            <a:off x="324000" y="2132856"/>
            <a:ext cx="8568480" cy="4536504"/>
          </a:xfrm>
        </p:spPr>
        <p:txBody>
          <a:bodyPr>
            <a:noAutofit/>
          </a:bodyPr>
          <a:lstStyle/>
          <a:p>
            <a:pPr marL="0" indent="0" algn="just">
              <a:lnSpc>
                <a:spcPct val="100000"/>
              </a:lnSpc>
              <a:buNone/>
            </a:pPr>
            <a:r>
              <a:rPr lang="de-DE" sz="2000" dirty="0" smtClean="0">
                <a:solidFill>
                  <a:schemeClr val="bg1"/>
                </a:solidFill>
              </a:rPr>
              <a:t>In der Naturwissenschaft und Technik entwickeln wir physikalische Gesetze und Modelle anhand deren wir diese Vorgänge berechnen können. </a:t>
            </a:r>
            <a:r>
              <a:rPr lang="de-DE" sz="2000" dirty="0" smtClean="0">
                <a:solidFill>
                  <a:srgbClr val="FF0000"/>
                </a:solidFill>
              </a:rPr>
              <a:t>Alles ist (multi)kausal.</a:t>
            </a:r>
          </a:p>
          <a:p>
            <a:pPr marL="0" indent="0" algn="just">
              <a:lnSpc>
                <a:spcPct val="100000"/>
              </a:lnSpc>
              <a:buNone/>
            </a:pPr>
            <a:r>
              <a:rPr lang="de-DE" sz="2000" dirty="0" smtClean="0">
                <a:solidFill>
                  <a:srgbClr val="FF0000"/>
                </a:solidFill>
              </a:rPr>
              <a:t>Für jeden Vorgang gibt es eine oder mehrere Ursachen! </a:t>
            </a:r>
            <a:r>
              <a:rPr lang="de-DE" sz="2000" dirty="0" smtClean="0">
                <a:solidFill>
                  <a:schemeClr val="bg1"/>
                </a:solidFill>
              </a:rPr>
              <a:t>Das gilt genauso für den hochkomplexen menschlichen Stoffwechsel und seine Störungen!</a:t>
            </a:r>
          </a:p>
          <a:p>
            <a:pPr marL="0" indent="0" algn="just">
              <a:lnSpc>
                <a:spcPct val="100000"/>
              </a:lnSpc>
              <a:buNone/>
            </a:pPr>
            <a:r>
              <a:rPr lang="de-DE" sz="2000" dirty="0" smtClean="0">
                <a:solidFill>
                  <a:schemeClr val="bg1"/>
                </a:solidFill>
              </a:rPr>
              <a:t>Seit man Anfang des 20. Jahrhunderts die Ernährungslehre aus der medizinischen Ausbildung von Ärzten gestrichen hat, ist diese Kausalität vielerorts verloren gegangen, mit der Folge, dass die Medizin in vielen Fällen nicht mehr helfen, sondern (</a:t>
            </a:r>
            <a:r>
              <a:rPr lang="de-DE" sz="2000" dirty="0" smtClean="0">
                <a:solidFill>
                  <a:srgbClr val="FF0000"/>
                </a:solidFill>
                <a:hlinkClick r:id="rId2"/>
              </a:rPr>
              <a:t>finanziell lukrativ</a:t>
            </a:r>
            <a:r>
              <a:rPr lang="de-DE" sz="2000" dirty="0" smtClean="0">
                <a:solidFill>
                  <a:schemeClr val="bg1"/>
                </a:solidFill>
              </a:rPr>
              <a:t>,</a:t>
            </a:r>
            <a:r>
              <a:rPr lang="de-DE" sz="2000" dirty="0" smtClean="0">
                <a:solidFill>
                  <a:srgbClr val="FF0000"/>
                </a:solidFill>
              </a:rPr>
              <a:t> </a:t>
            </a:r>
            <a:r>
              <a:rPr lang="de-DE" sz="2000" dirty="0" smtClean="0">
                <a:solidFill>
                  <a:srgbClr val="FF0000"/>
                </a:solidFill>
                <a:hlinkClick r:id="rId3"/>
              </a:rPr>
              <a:t>Umsatz</a:t>
            </a:r>
            <a:r>
              <a:rPr lang="de-DE" sz="2000" dirty="0" smtClean="0">
                <a:solidFill>
                  <a:schemeClr val="bg1"/>
                </a:solidFill>
              </a:rPr>
              <a:t>) chronisch verschleppen kann! (</a:t>
            </a:r>
            <a:r>
              <a:rPr lang="de-DE" sz="2000" dirty="0" smtClean="0">
                <a:solidFill>
                  <a:schemeClr val="bg1"/>
                </a:solidFill>
                <a:hlinkClick r:id="rId4"/>
              </a:rPr>
              <a:t>Beispiel einer Ausnahme</a:t>
            </a:r>
            <a:r>
              <a:rPr lang="de-DE" sz="2000" dirty="0" smtClean="0">
                <a:solidFill>
                  <a:schemeClr val="bg1"/>
                </a:solidFill>
              </a:rPr>
              <a:t>)</a:t>
            </a:r>
          </a:p>
          <a:p>
            <a:pPr marL="0" indent="0" algn="just">
              <a:lnSpc>
                <a:spcPct val="100000"/>
              </a:lnSpc>
              <a:buNone/>
            </a:pPr>
            <a:r>
              <a:rPr lang="de-DE" sz="2000" dirty="0" smtClean="0">
                <a:solidFill>
                  <a:schemeClr val="bg1"/>
                </a:solidFill>
              </a:rPr>
              <a:t>Dafür ist onkologische Medizin-Geschichte voll von (Skandalen) kriminellen Vorgängen! </a:t>
            </a:r>
            <a:r>
              <a:rPr lang="de-DE" sz="2000" dirty="0" smtClean="0">
                <a:solidFill>
                  <a:schemeClr val="bg1"/>
                </a:solidFill>
                <a:hlinkClick r:id="rId5"/>
              </a:rPr>
              <a:t>Jüngstes Beispiel</a:t>
            </a:r>
            <a:r>
              <a:rPr lang="de-DE" sz="2000" dirty="0" smtClean="0">
                <a:solidFill>
                  <a:schemeClr val="bg1"/>
                </a:solidFill>
              </a:rPr>
              <a:t>! </a:t>
            </a:r>
          </a:p>
        </p:txBody>
      </p:sp>
      <p:sp>
        <p:nvSpPr>
          <p:cNvPr id="4" name="Foliennummernplatzhalter 3"/>
          <p:cNvSpPr>
            <a:spLocks noGrp="1"/>
          </p:cNvSpPr>
          <p:nvPr>
            <p:ph type="sldNum" sz="quarter" idx="12"/>
          </p:nvPr>
        </p:nvSpPr>
        <p:spPr/>
        <p:txBody>
          <a:bodyPr/>
          <a:lstStyle/>
          <a:p>
            <a:fld id="{EFED3CB9-049B-4F4F-82D1-8A95299C975C}" type="slidenum">
              <a:rPr lang="en-US" smtClean="0"/>
              <a:pPr/>
              <a:t>12</a:t>
            </a:fld>
            <a:endParaRPr lang="en-US" dirty="0"/>
          </a:p>
        </p:txBody>
      </p:sp>
    </p:spTree>
    <p:extLst>
      <p:ext uri="{BB962C8B-B14F-4D97-AF65-F5344CB8AC3E}">
        <p14:creationId xmlns:p14="http://schemas.microsoft.com/office/powerpoint/2010/main" val="192757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00" y="753228"/>
            <a:ext cx="6896534" cy="1080938"/>
          </a:xfrm>
        </p:spPr>
        <p:txBody>
          <a:bodyPr>
            <a:normAutofit/>
          </a:bodyPr>
          <a:lstStyle/>
          <a:p>
            <a:r>
              <a:rPr lang="de-DE" altLang="pt-PT" sz="3200" b="1" dirty="0">
                <a:effectLst>
                  <a:outerShdw blurRad="38100" dist="38100" dir="2700000" algn="tl">
                    <a:srgbClr val="FFFFFF"/>
                  </a:outerShdw>
                </a:effectLst>
                <a:hlinkClick r:id="rId2"/>
              </a:rPr>
              <a:t>Schlüssel</a:t>
            </a:r>
            <a:r>
              <a:rPr lang="de-DE" altLang="pt-PT" sz="3200" b="1" dirty="0">
                <a:effectLst>
                  <a:outerShdw blurRad="38100" dist="38100" dir="2700000" algn="tl">
                    <a:srgbClr val="FFFFFF"/>
                  </a:outerShdw>
                </a:effectLst>
              </a:rPr>
              <a:t> zur Tumorprävention</a:t>
            </a:r>
            <a:endParaRPr lang="de-DE" sz="3200" dirty="0"/>
          </a:p>
        </p:txBody>
      </p:sp>
      <p:sp>
        <p:nvSpPr>
          <p:cNvPr id="3" name="Inhaltsplatzhalter 2"/>
          <p:cNvSpPr>
            <a:spLocks noGrp="1"/>
          </p:cNvSpPr>
          <p:nvPr>
            <p:ph idx="1"/>
          </p:nvPr>
        </p:nvSpPr>
        <p:spPr>
          <a:xfrm>
            <a:off x="323528" y="2132856"/>
            <a:ext cx="8640960" cy="4581128"/>
          </a:xfrm>
        </p:spPr>
        <p:txBody>
          <a:bodyPr>
            <a:normAutofit fontScale="92500"/>
          </a:bodyPr>
          <a:lstStyle/>
          <a:p>
            <a:pPr marL="0" indent="0" algn="just">
              <a:lnSpc>
                <a:spcPct val="100000"/>
              </a:lnSpc>
              <a:spcBef>
                <a:spcPts val="1200"/>
              </a:spcBef>
              <a:buNone/>
            </a:pPr>
            <a:r>
              <a:rPr lang="de-DE" sz="2200" dirty="0" smtClean="0">
                <a:solidFill>
                  <a:schemeClr val="bg1"/>
                </a:solidFill>
              </a:rPr>
              <a:t>Der Schlüssel zur Tumorprävention ist ein </a:t>
            </a:r>
            <a:r>
              <a:rPr lang="de-DE" sz="2200" dirty="0" smtClean="0">
                <a:solidFill>
                  <a:srgbClr val="FF0000"/>
                </a:solidFill>
              </a:rPr>
              <a:t>aktives Immunsystem</a:t>
            </a:r>
            <a:r>
              <a:rPr lang="de-DE" sz="2200" dirty="0" smtClean="0">
                <a:solidFill>
                  <a:schemeClr val="bg1"/>
                </a:solidFill>
              </a:rPr>
              <a:t>, das nicht durch Gifte wie z.B. Pestizide und Herbizide, Nährstoffmangel, Viren und Übersäuerung, u.v.m. in seiner Arbeit behindert wird.</a:t>
            </a:r>
          </a:p>
          <a:p>
            <a:pPr marL="0" indent="0" algn="just">
              <a:lnSpc>
                <a:spcPct val="100000"/>
              </a:lnSpc>
              <a:spcBef>
                <a:spcPts val="1200"/>
              </a:spcBef>
              <a:buNone/>
            </a:pPr>
            <a:r>
              <a:rPr lang="de-DE" sz="2200" dirty="0" smtClean="0">
                <a:solidFill>
                  <a:schemeClr val="bg1"/>
                </a:solidFill>
              </a:rPr>
              <a:t>Das Immunsystem lässt sich sowohl vor einer Tumorerkrankung, </a:t>
            </a:r>
            <a:r>
              <a:rPr lang="de-DE" sz="2200" dirty="0" smtClean="0">
                <a:solidFill>
                  <a:schemeClr val="bg1"/>
                </a:solidFill>
                <a:hlinkClick r:id="rId3"/>
              </a:rPr>
              <a:t>als auch bei oder nach einer Tumorerkrankung maßgeblich stärken</a:t>
            </a:r>
            <a:r>
              <a:rPr lang="de-DE" sz="2200" dirty="0" smtClean="0">
                <a:solidFill>
                  <a:schemeClr val="bg1"/>
                </a:solidFill>
              </a:rPr>
              <a:t>. Auszug: Krebs ist das Resultat eines Körpers der nährstoffarm ist und mit Toxinen überlastet ist. (</a:t>
            </a:r>
            <a:r>
              <a:rPr lang="de-DE" sz="2200" dirty="0" smtClean="0">
                <a:solidFill>
                  <a:schemeClr val="bg1"/>
                </a:solidFill>
                <a:hlinkClick r:id="rId4"/>
              </a:rPr>
              <a:t>Vortrag von Prof. Huber</a:t>
            </a:r>
            <a:r>
              <a:rPr lang="de-DE" sz="2200" dirty="0" smtClean="0">
                <a:solidFill>
                  <a:schemeClr val="bg1"/>
                </a:solidFill>
              </a:rPr>
              <a:t>)</a:t>
            </a:r>
          </a:p>
          <a:p>
            <a:pPr marL="0" indent="0" algn="just">
              <a:lnSpc>
                <a:spcPct val="100000"/>
              </a:lnSpc>
              <a:spcBef>
                <a:spcPts val="1200"/>
              </a:spcBef>
              <a:buNone/>
            </a:pPr>
            <a:r>
              <a:rPr lang="de-DE" sz="2200" dirty="0" smtClean="0">
                <a:solidFill>
                  <a:schemeClr val="bg1"/>
                </a:solidFill>
              </a:rPr>
              <a:t>Leider bewirken schulmedizinische Behandlungsformen, wie die </a:t>
            </a:r>
            <a:r>
              <a:rPr lang="de-DE" sz="2200" dirty="0" smtClean="0">
                <a:solidFill>
                  <a:schemeClr val="bg1"/>
                </a:solidFill>
                <a:hlinkClick r:id="rId5"/>
              </a:rPr>
              <a:t>Chemotherapie</a:t>
            </a:r>
            <a:r>
              <a:rPr lang="de-DE" sz="2200" dirty="0" smtClean="0">
                <a:solidFill>
                  <a:schemeClr val="bg1"/>
                </a:solidFill>
              </a:rPr>
              <a:t> (Gift ist keine Therapie, sondern Körperverletzung) und Bestrahlung, eine </a:t>
            </a:r>
            <a:r>
              <a:rPr lang="de-DE" sz="2200" dirty="0" smtClean="0">
                <a:solidFill>
                  <a:srgbClr val="FF0000"/>
                </a:solidFill>
              </a:rPr>
              <a:t>zusätzliche Schwächung</a:t>
            </a:r>
            <a:r>
              <a:rPr lang="de-DE" sz="2200" dirty="0" smtClean="0">
                <a:solidFill>
                  <a:schemeClr val="bg1"/>
                </a:solidFill>
              </a:rPr>
              <a:t> des schon geschädigten Immunsystems! (3V-Behandlung: Verstümmeln, Vergiften und Verstrahlen)</a:t>
            </a:r>
          </a:p>
          <a:p>
            <a:pPr marL="0" indent="0" algn="just">
              <a:lnSpc>
                <a:spcPct val="100000"/>
              </a:lnSpc>
              <a:spcBef>
                <a:spcPts val="1200"/>
              </a:spcBef>
              <a:buNone/>
            </a:pPr>
            <a:r>
              <a:rPr lang="de-DE" sz="2200" dirty="0" smtClean="0">
                <a:solidFill>
                  <a:schemeClr val="bg1"/>
                </a:solidFill>
              </a:rPr>
              <a:t>Inzwischen kommt es auch verstärkt zur </a:t>
            </a:r>
            <a:r>
              <a:rPr lang="de-DE" sz="2200" dirty="0" smtClean="0">
                <a:solidFill>
                  <a:schemeClr val="bg1"/>
                </a:solidFill>
                <a:hlinkClick r:id="rId6"/>
              </a:rPr>
              <a:t>Anwendung von Immun-therapien</a:t>
            </a:r>
            <a:r>
              <a:rPr lang="de-DE" sz="2200" dirty="0" smtClean="0">
                <a:solidFill>
                  <a:schemeClr val="bg1"/>
                </a:solidFill>
              </a:rPr>
              <a:t>! (Preiswert sind die aber nicht!)</a:t>
            </a:r>
            <a:endParaRPr lang="de-DE" sz="22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13</a:t>
            </a:fld>
            <a:endParaRPr lang="en-US" dirty="0"/>
          </a:p>
        </p:txBody>
      </p:sp>
    </p:spTree>
    <p:extLst>
      <p:ext uri="{BB962C8B-B14F-4D97-AF65-F5344CB8AC3E}">
        <p14:creationId xmlns:p14="http://schemas.microsoft.com/office/powerpoint/2010/main" val="370901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Schlüssel </a:t>
            </a:r>
            <a:r>
              <a:rPr lang="de-DE" altLang="pt-PT" sz="3200" b="1" dirty="0">
                <a:effectLst>
                  <a:outerShdw blurRad="38100" dist="38100" dir="2700000" algn="tl">
                    <a:srgbClr val="FFFFFF"/>
                  </a:outerShdw>
                </a:effectLst>
              </a:rPr>
              <a:t>zur Tumorprävention </a:t>
            </a:r>
            <a:r>
              <a:rPr lang="de-DE" altLang="pt-PT" sz="3200" b="1" dirty="0" smtClean="0">
                <a:effectLst>
                  <a:outerShdw blurRad="38100" dist="38100" dir="2700000" algn="tl">
                    <a:srgbClr val="FFFFFF"/>
                  </a:outerShdw>
                </a:effectLst>
              </a:rPr>
              <a:t>– multikausales Vulkanmodel</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14</a:t>
            </a:fld>
            <a:endParaRPr lang="en-US" dirty="0"/>
          </a:p>
        </p:txBody>
      </p:sp>
      <p:sp>
        <p:nvSpPr>
          <p:cNvPr id="28" name="Ellipse 27"/>
          <p:cNvSpPr/>
          <p:nvPr/>
        </p:nvSpPr>
        <p:spPr>
          <a:xfrm>
            <a:off x="3343581" y="4739564"/>
            <a:ext cx="2736304" cy="1935684"/>
          </a:xfrm>
          <a:prstGeom prst="ellipse">
            <a:avLst/>
          </a:prstGeom>
          <a:gradFill>
            <a:gsLst>
              <a:gs pos="0">
                <a:srgbClr val="FFF2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bg1"/>
                </a:solidFill>
              </a:rPr>
              <a:t>Magmakammer: Epigenetik</a:t>
            </a:r>
            <a:r>
              <a:rPr lang="de-DE" sz="1200" baseline="30000" dirty="0" smtClean="0">
                <a:solidFill>
                  <a:schemeClr val="bg1"/>
                </a:solidFill>
              </a:rPr>
              <a:t>1)</a:t>
            </a:r>
            <a:r>
              <a:rPr lang="de-DE" sz="1200" dirty="0" smtClean="0">
                <a:solidFill>
                  <a:schemeClr val="bg1"/>
                </a:solidFill>
              </a:rPr>
              <a:t>, Stress, Hass, EMF</a:t>
            </a:r>
            <a:r>
              <a:rPr lang="de-DE" sz="1200" baseline="30000" dirty="0" smtClean="0">
                <a:solidFill>
                  <a:schemeClr val="bg1"/>
                </a:solidFill>
              </a:rPr>
              <a:t>2, 3)</a:t>
            </a:r>
            <a:r>
              <a:rPr lang="de-DE" sz="1200" dirty="0" smtClean="0">
                <a:solidFill>
                  <a:schemeClr val="bg1"/>
                </a:solidFill>
              </a:rPr>
              <a:t>, Gifte</a:t>
            </a:r>
            <a:r>
              <a:rPr lang="de-DE" sz="1200" baseline="30000" dirty="0" smtClean="0">
                <a:solidFill>
                  <a:schemeClr val="bg1"/>
                </a:solidFill>
              </a:rPr>
              <a:t> 4, 5, 6)</a:t>
            </a:r>
            <a:r>
              <a:rPr lang="de-DE" sz="1200" dirty="0" smtClean="0">
                <a:solidFill>
                  <a:schemeClr val="bg1"/>
                </a:solidFill>
              </a:rPr>
              <a:t>, Hormone</a:t>
            </a:r>
            <a:r>
              <a:rPr lang="de-DE" sz="1200" baseline="30000" dirty="0" smtClean="0">
                <a:solidFill>
                  <a:schemeClr val="bg1"/>
                </a:solidFill>
              </a:rPr>
              <a:t>7)</a:t>
            </a:r>
            <a:r>
              <a:rPr lang="de-DE" sz="1200" dirty="0" smtClean="0">
                <a:solidFill>
                  <a:schemeClr val="bg1"/>
                </a:solidFill>
              </a:rPr>
              <a:t>,  GVO</a:t>
            </a:r>
            <a:r>
              <a:rPr lang="de-DE" sz="1200" baseline="30000" dirty="0" smtClean="0">
                <a:solidFill>
                  <a:schemeClr val="bg1"/>
                </a:solidFill>
              </a:rPr>
              <a:t>8),</a:t>
            </a:r>
            <a:r>
              <a:rPr lang="de-DE" sz="1200" dirty="0" smtClean="0">
                <a:solidFill>
                  <a:schemeClr val="bg1"/>
                </a:solidFill>
              </a:rPr>
              <a:t> Nährstoffdefizite und Medikamente</a:t>
            </a:r>
            <a:r>
              <a:rPr lang="de-DE" sz="1200" baseline="30000" dirty="0" smtClean="0">
                <a:solidFill>
                  <a:schemeClr val="bg1"/>
                </a:solidFill>
              </a:rPr>
              <a:t>9)</a:t>
            </a:r>
            <a:r>
              <a:rPr lang="de-DE" sz="1200" dirty="0" smtClean="0">
                <a:solidFill>
                  <a:schemeClr val="bg1"/>
                </a:solidFill>
              </a:rPr>
              <a:t> als Ursachen</a:t>
            </a:r>
            <a:endParaRPr lang="de-DE" sz="1200" dirty="0">
              <a:solidFill>
                <a:schemeClr val="bg1"/>
              </a:solidFill>
            </a:endParaRPr>
          </a:p>
        </p:txBody>
      </p:sp>
      <p:sp>
        <p:nvSpPr>
          <p:cNvPr id="29" name="Freihandform 28"/>
          <p:cNvSpPr/>
          <p:nvPr/>
        </p:nvSpPr>
        <p:spPr>
          <a:xfrm>
            <a:off x="3460985" y="4495309"/>
            <a:ext cx="702548" cy="477936"/>
          </a:xfrm>
          <a:custGeom>
            <a:avLst/>
            <a:gdLst>
              <a:gd name="connsiteX0" fmla="*/ 0 w 810073"/>
              <a:gd name="connsiteY0" fmla="*/ 171833 h 699608"/>
              <a:gd name="connsiteX1" fmla="*/ 386626 w 810073"/>
              <a:gd name="connsiteY1" fmla="*/ 699608 h 699608"/>
              <a:gd name="connsiteX2" fmla="*/ 810073 w 810073"/>
              <a:gd name="connsiteY2" fmla="*/ 392762 h 699608"/>
              <a:gd name="connsiteX3" fmla="*/ 257751 w 810073"/>
              <a:gd name="connsiteY3" fmla="*/ 0 h 699608"/>
              <a:gd name="connsiteX4" fmla="*/ 0 w 810073"/>
              <a:gd name="connsiteY4" fmla="*/ 171833 h 699608"/>
              <a:gd name="connsiteX0" fmla="*/ 0 w 810073"/>
              <a:gd name="connsiteY0" fmla="*/ 227065 h 754840"/>
              <a:gd name="connsiteX1" fmla="*/ 386626 w 810073"/>
              <a:gd name="connsiteY1" fmla="*/ 754840 h 754840"/>
              <a:gd name="connsiteX2" fmla="*/ 810073 w 810073"/>
              <a:gd name="connsiteY2" fmla="*/ 447994 h 754840"/>
              <a:gd name="connsiteX3" fmla="*/ 239340 w 810073"/>
              <a:gd name="connsiteY3" fmla="*/ 0 h 754840"/>
              <a:gd name="connsiteX4" fmla="*/ 0 w 810073"/>
              <a:gd name="connsiteY4" fmla="*/ 227065 h 754840"/>
              <a:gd name="connsiteX0" fmla="*/ 0 w 846894"/>
              <a:gd name="connsiteY0" fmla="*/ 227065 h 754840"/>
              <a:gd name="connsiteX1" fmla="*/ 386626 w 846894"/>
              <a:gd name="connsiteY1" fmla="*/ 754840 h 754840"/>
              <a:gd name="connsiteX2" fmla="*/ 846894 w 846894"/>
              <a:gd name="connsiteY2" fmla="*/ 478678 h 754840"/>
              <a:gd name="connsiteX3" fmla="*/ 239340 w 846894"/>
              <a:gd name="connsiteY3" fmla="*/ 0 h 754840"/>
              <a:gd name="connsiteX4" fmla="*/ 0 w 846894"/>
              <a:gd name="connsiteY4" fmla="*/ 227065 h 754840"/>
              <a:gd name="connsiteX0" fmla="*/ 0 w 846894"/>
              <a:gd name="connsiteY0" fmla="*/ 227065 h 730293"/>
              <a:gd name="connsiteX1" fmla="*/ 386626 w 846894"/>
              <a:gd name="connsiteY1" fmla="*/ 730293 h 730293"/>
              <a:gd name="connsiteX2" fmla="*/ 846894 w 846894"/>
              <a:gd name="connsiteY2" fmla="*/ 478678 h 730293"/>
              <a:gd name="connsiteX3" fmla="*/ 239340 w 846894"/>
              <a:gd name="connsiteY3" fmla="*/ 0 h 730293"/>
              <a:gd name="connsiteX4" fmla="*/ 0 w 846894"/>
              <a:gd name="connsiteY4" fmla="*/ 227065 h 7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94" h="730293">
                <a:moveTo>
                  <a:pt x="0" y="227065"/>
                </a:moveTo>
                <a:lnTo>
                  <a:pt x="386626" y="730293"/>
                </a:lnTo>
                <a:lnTo>
                  <a:pt x="846894" y="478678"/>
                </a:lnTo>
                <a:lnTo>
                  <a:pt x="239340" y="0"/>
                </a:lnTo>
                <a:lnTo>
                  <a:pt x="0" y="227065"/>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0" name="Freihandform 29"/>
          <p:cNvSpPr/>
          <p:nvPr/>
        </p:nvSpPr>
        <p:spPr>
          <a:xfrm>
            <a:off x="4429204" y="3255524"/>
            <a:ext cx="570559" cy="1493457"/>
          </a:xfrm>
          <a:custGeom>
            <a:avLst/>
            <a:gdLst>
              <a:gd name="connsiteX0" fmla="*/ 67506 w 460269"/>
              <a:gd name="connsiteY0" fmla="*/ 0 h 2473176"/>
              <a:gd name="connsiteX1" fmla="*/ 0 w 460269"/>
              <a:gd name="connsiteY1" fmla="*/ 2473176 h 2473176"/>
              <a:gd name="connsiteX2" fmla="*/ 460269 w 460269"/>
              <a:gd name="connsiteY2" fmla="*/ 2473176 h 2473176"/>
              <a:gd name="connsiteX3" fmla="*/ 441858 w 460269"/>
              <a:gd name="connsiteY3" fmla="*/ 12274 h 2473176"/>
              <a:gd name="connsiteX4" fmla="*/ 67506 w 460269"/>
              <a:gd name="connsiteY4" fmla="*/ 0 h 2473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69" h="2473176">
                <a:moveTo>
                  <a:pt x="67506" y="0"/>
                </a:moveTo>
                <a:lnTo>
                  <a:pt x="0" y="2473176"/>
                </a:lnTo>
                <a:lnTo>
                  <a:pt x="460269" y="2473176"/>
                </a:lnTo>
                <a:lnTo>
                  <a:pt x="441858" y="12274"/>
                </a:lnTo>
                <a:lnTo>
                  <a:pt x="67506"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1" name="Textfeld 30"/>
          <p:cNvSpPr txBox="1"/>
          <p:nvPr/>
        </p:nvSpPr>
        <p:spPr>
          <a:xfrm>
            <a:off x="332484" y="2127155"/>
            <a:ext cx="8473367" cy="523220"/>
          </a:xfrm>
          <a:prstGeom prst="rect">
            <a:avLst/>
          </a:prstGeom>
          <a:noFill/>
        </p:spPr>
        <p:txBody>
          <a:bodyPr wrap="square" rtlCol="0">
            <a:spAutoFit/>
          </a:bodyPr>
          <a:lstStyle/>
          <a:p>
            <a:pPr algn="ctr"/>
            <a:r>
              <a:rPr lang="de-DE" sz="1400" b="1" dirty="0">
                <a:solidFill>
                  <a:schemeClr val="bg1"/>
                </a:solidFill>
              </a:rPr>
              <a:t>G</a:t>
            </a:r>
            <a:r>
              <a:rPr lang="de-DE" sz="1400" b="1" dirty="0" smtClean="0">
                <a:solidFill>
                  <a:schemeClr val="bg1"/>
                </a:solidFill>
              </a:rPr>
              <a:t>anzheitliche Betrachtung von Krankheiten, Ursachen und Auswirkungen am vereinfachten Vulkanmodell</a:t>
            </a:r>
            <a:endParaRPr lang="de-DE" sz="1400" b="1" dirty="0">
              <a:solidFill>
                <a:schemeClr val="bg1"/>
              </a:solidFill>
            </a:endParaRPr>
          </a:p>
        </p:txBody>
      </p:sp>
      <p:sp>
        <p:nvSpPr>
          <p:cNvPr id="32" name="Freihandform 31"/>
          <p:cNvSpPr/>
          <p:nvPr/>
        </p:nvSpPr>
        <p:spPr>
          <a:xfrm>
            <a:off x="5197326" y="4377950"/>
            <a:ext cx="728735" cy="578920"/>
          </a:xfrm>
          <a:custGeom>
            <a:avLst/>
            <a:gdLst>
              <a:gd name="connsiteX0" fmla="*/ 0 w 779388"/>
              <a:gd name="connsiteY0" fmla="*/ 515500 h 834620"/>
              <a:gd name="connsiteX1" fmla="*/ 490953 w 779388"/>
              <a:gd name="connsiteY1" fmla="*/ 0 h 834620"/>
              <a:gd name="connsiteX2" fmla="*/ 779388 w 779388"/>
              <a:gd name="connsiteY2" fmla="*/ 214792 h 834620"/>
              <a:gd name="connsiteX3" fmla="*/ 374351 w 779388"/>
              <a:gd name="connsiteY3" fmla="*/ 834620 h 834620"/>
              <a:gd name="connsiteX4" fmla="*/ 0 w 779388"/>
              <a:gd name="connsiteY4" fmla="*/ 515500 h 834620"/>
              <a:gd name="connsiteX0" fmla="*/ 0 w 762623"/>
              <a:gd name="connsiteY0" fmla="*/ 515500 h 834620"/>
              <a:gd name="connsiteX1" fmla="*/ 490953 w 762623"/>
              <a:gd name="connsiteY1" fmla="*/ 0 h 834620"/>
              <a:gd name="connsiteX2" fmla="*/ 762623 w 762623"/>
              <a:gd name="connsiteY2" fmla="*/ 221113 h 834620"/>
              <a:gd name="connsiteX3" fmla="*/ 374351 w 762623"/>
              <a:gd name="connsiteY3" fmla="*/ 834620 h 834620"/>
              <a:gd name="connsiteX4" fmla="*/ 0 w 762623"/>
              <a:gd name="connsiteY4" fmla="*/ 515500 h 834620"/>
              <a:gd name="connsiteX0" fmla="*/ 0 w 898571"/>
              <a:gd name="connsiteY0" fmla="*/ 643649 h 834620"/>
              <a:gd name="connsiteX1" fmla="*/ 626901 w 898571"/>
              <a:gd name="connsiteY1" fmla="*/ 0 h 834620"/>
              <a:gd name="connsiteX2" fmla="*/ 898571 w 898571"/>
              <a:gd name="connsiteY2" fmla="*/ 221113 h 834620"/>
              <a:gd name="connsiteX3" fmla="*/ 510299 w 898571"/>
              <a:gd name="connsiteY3" fmla="*/ 834620 h 834620"/>
              <a:gd name="connsiteX4" fmla="*/ 0 w 898571"/>
              <a:gd name="connsiteY4" fmla="*/ 643649 h 834620"/>
              <a:gd name="connsiteX0" fmla="*/ 0 w 898571"/>
              <a:gd name="connsiteY0" fmla="*/ 701316 h 892287"/>
              <a:gd name="connsiteX1" fmla="*/ 530605 w 898571"/>
              <a:gd name="connsiteY1" fmla="*/ 0 h 892287"/>
              <a:gd name="connsiteX2" fmla="*/ 898571 w 898571"/>
              <a:gd name="connsiteY2" fmla="*/ 278780 h 892287"/>
              <a:gd name="connsiteX3" fmla="*/ 510299 w 898571"/>
              <a:gd name="connsiteY3" fmla="*/ 892287 h 892287"/>
              <a:gd name="connsiteX4" fmla="*/ 0 w 898571"/>
              <a:gd name="connsiteY4" fmla="*/ 701316 h 892287"/>
              <a:gd name="connsiteX0" fmla="*/ 0 w 898571"/>
              <a:gd name="connsiteY0" fmla="*/ 701316 h 962768"/>
              <a:gd name="connsiteX1" fmla="*/ 530605 w 898571"/>
              <a:gd name="connsiteY1" fmla="*/ 0 h 962768"/>
              <a:gd name="connsiteX2" fmla="*/ 898571 w 898571"/>
              <a:gd name="connsiteY2" fmla="*/ 278780 h 962768"/>
              <a:gd name="connsiteX3" fmla="*/ 498970 w 898571"/>
              <a:gd name="connsiteY3" fmla="*/ 962768 h 962768"/>
              <a:gd name="connsiteX4" fmla="*/ 0 w 898571"/>
              <a:gd name="connsiteY4" fmla="*/ 701316 h 962768"/>
              <a:gd name="connsiteX0" fmla="*/ 0 w 858919"/>
              <a:gd name="connsiteY0" fmla="*/ 701316 h 962768"/>
              <a:gd name="connsiteX1" fmla="*/ 530605 w 858919"/>
              <a:gd name="connsiteY1" fmla="*/ 0 h 962768"/>
              <a:gd name="connsiteX2" fmla="*/ 858919 w 858919"/>
              <a:gd name="connsiteY2" fmla="*/ 342854 h 962768"/>
              <a:gd name="connsiteX3" fmla="*/ 498970 w 858919"/>
              <a:gd name="connsiteY3" fmla="*/ 962768 h 962768"/>
              <a:gd name="connsiteX4" fmla="*/ 0 w 858919"/>
              <a:gd name="connsiteY4" fmla="*/ 701316 h 962768"/>
              <a:gd name="connsiteX0" fmla="*/ 0 w 858919"/>
              <a:gd name="connsiteY0" fmla="*/ 637242 h 898694"/>
              <a:gd name="connsiteX1" fmla="*/ 615574 w 858919"/>
              <a:gd name="connsiteY1" fmla="*/ 0 h 898694"/>
              <a:gd name="connsiteX2" fmla="*/ 858919 w 858919"/>
              <a:gd name="connsiteY2" fmla="*/ 278780 h 898694"/>
              <a:gd name="connsiteX3" fmla="*/ 498970 w 858919"/>
              <a:gd name="connsiteY3" fmla="*/ 898694 h 898694"/>
              <a:gd name="connsiteX4" fmla="*/ 0 w 858919"/>
              <a:gd name="connsiteY4" fmla="*/ 637242 h 89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919" h="898694">
                <a:moveTo>
                  <a:pt x="0" y="637242"/>
                </a:moveTo>
                <a:lnTo>
                  <a:pt x="615574" y="0"/>
                </a:lnTo>
                <a:lnTo>
                  <a:pt x="858919" y="278780"/>
                </a:lnTo>
                <a:lnTo>
                  <a:pt x="498970" y="898694"/>
                </a:lnTo>
                <a:lnTo>
                  <a:pt x="0" y="63724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3" name="Textfeld 32"/>
          <p:cNvSpPr txBox="1"/>
          <p:nvPr/>
        </p:nvSpPr>
        <p:spPr>
          <a:xfrm rot="2758452">
            <a:off x="3409956" y="4605073"/>
            <a:ext cx="742728" cy="261610"/>
          </a:xfrm>
          <a:prstGeom prst="rect">
            <a:avLst/>
          </a:prstGeom>
          <a:noFill/>
        </p:spPr>
        <p:txBody>
          <a:bodyPr wrap="square" rtlCol="0">
            <a:spAutoFit/>
          </a:bodyPr>
          <a:lstStyle/>
          <a:p>
            <a:pPr algn="ctr"/>
            <a:r>
              <a:rPr lang="de-DE" sz="1100" dirty="0" smtClean="0">
                <a:solidFill>
                  <a:schemeClr val="bg1"/>
                </a:solidFill>
              </a:rPr>
              <a:t>Tumor</a:t>
            </a:r>
            <a:endParaRPr lang="de-DE" dirty="0">
              <a:solidFill>
                <a:schemeClr val="bg1"/>
              </a:solidFill>
            </a:endParaRPr>
          </a:p>
        </p:txBody>
      </p:sp>
      <p:sp>
        <p:nvSpPr>
          <p:cNvPr id="34" name="Textfeld 33"/>
          <p:cNvSpPr txBox="1"/>
          <p:nvPr/>
        </p:nvSpPr>
        <p:spPr>
          <a:xfrm rot="5400000">
            <a:off x="4003607" y="3783044"/>
            <a:ext cx="1466770" cy="446276"/>
          </a:xfrm>
          <a:prstGeom prst="rect">
            <a:avLst/>
          </a:prstGeom>
          <a:noFill/>
        </p:spPr>
        <p:txBody>
          <a:bodyPr wrap="square" rtlCol="0">
            <a:spAutoFit/>
          </a:bodyPr>
          <a:lstStyle/>
          <a:p>
            <a:pPr algn="ctr"/>
            <a:r>
              <a:rPr lang="de-DE" sz="1200" dirty="0" smtClean="0">
                <a:solidFill>
                  <a:schemeClr val="bg1"/>
                </a:solidFill>
              </a:rPr>
              <a:t>Herz / </a:t>
            </a:r>
            <a:r>
              <a:rPr lang="de-DE" sz="1100" dirty="0" smtClean="0">
                <a:solidFill>
                  <a:schemeClr val="bg1"/>
                </a:solidFill>
              </a:rPr>
              <a:t>Kreislauf-Erkrankungen</a:t>
            </a:r>
            <a:endParaRPr lang="de-DE" sz="1200" dirty="0">
              <a:solidFill>
                <a:schemeClr val="bg1"/>
              </a:solidFill>
            </a:endParaRPr>
          </a:p>
        </p:txBody>
      </p:sp>
      <p:sp>
        <p:nvSpPr>
          <p:cNvPr id="35" name="Textfeld 34"/>
          <p:cNvSpPr txBox="1"/>
          <p:nvPr/>
        </p:nvSpPr>
        <p:spPr>
          <a:xfrm rot="18736639">
            <a:off x="5107394" y="4193694"/>
            <a:ext cx="1531967" cy="400110"/>
          </a:xfrm>
          <a:custGeom>
            <a:avLst/>
            <a:gdLst>
              <a:gd name="connsiteX0" fmla="*/ 0 w 1531967"/>
              <a:gd name="connsiteY0" fmla="*/ 0 h 400110"/>
              <a:gd name="connsiteX1" fmla="*/ 1531967 w 1531967"/>
              <a:gd name="connsiteY1" fmla="*/ 0 h 400110"/>
              <a:gd name="connsiteX2" fmla="*/ 1531967 w 1531967"/>
              <a:gd name="connsiteY2" fmla="*/ 400110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67" h="400110">
                <a:moveTo>
                  <a:pt x="0" y="0"/>
                </a:moveTo>
                <a:lnTo>
                  <a:pt x="1531967" y="0"/>
                </a:lnTo>
                <a:lnTo>
                  <a:pt x="1475824" y="393096"/>
                </a:lnTo>
                <a:lnTo>
                  <a:pt x="0" y="400110"/>
                </a:lnTo>
                <a:lnTo>
                  <a:pt x="0" y="0"/>
                </a:lnTo>
                <a:close/>
              </a:path>
            </a:pathLst>
          </a:custGeom>
          <a:noFill/>
        </p:spPr>
        <p:txBody>
          <a:bodyPr wrap="square" rtlCol="0">
            <a:spAutoFit/>
          </a:bodyPr>
          <a:lstStyle/>
          <a:p>
            <a:pPr algn="ctr"/>
            <a:r>
              <a:rPr lang="de-DE" sz="1000" dirty="0" smtClean="0">
                <a:solidFill>
                  <a:schemeClr val="bg1"/>
                </a:solidFill>
              </a:rPr>
              <a:t>Allergien, Diabetes, Arthrose, Rheuma …</a:t>
            </a:r>
            <a:endParaRPr lang="de-DE" sz="1000" dirty="0">
              <a:solidFill>
                <a:schemeClr val="bg1"/>
              </a:solidFill>
            </a:endParaRPr>
          </a:p>
        </p:txBody>
      </p:sp>
      <p:sp>
        <p:nvSpPr>
          <p:cNvPr id="36" name="Textfeld 35"/>
          <p:cNvSpPr txBox="1"/>
          <p:nvPr/>
        </p:nvSpPr>
        <p:spPr>
          <a:xfrm>
            <a:off x="685111" y="2590735"/>
            <a:ext cx="3450227" cy="1061829"/>
          </a:xfrm>
          <a:prstGeom prst="rect">
            <a:avLst/>
          </a:prstGeom>
          <a:noFill/>
        </p:spPr>
        <p:txBody>
          <a:bodyPr wrap="square" rtlCol="0">
            <a:spAutoFit/>
          </a:bodyPr>
          <a:lstStyle/>
          <a:p>
            <a:r>
              <a:rPr lang="de-DE" sz="1050" dirty="0" smtClean="0">
                <a:solidFill>
                  <a:schemeClr val="bg1"/>
                </a:solidFill>
              </a:rPr>
              <a:t>Wer nur an den Krankheiten herumtherapiert bzw. die Symptome unterdrückt, erzeugt keine Heilung, sondern Siechtum und Tod. Heilen kann sich nur der Körper selber durch eine Ursachentherapie. Das war über Jahrtausende der klassische Ansatz der Schulmedizin! Siehe Hippokrates.</a:t>
            </a:r>
            <a:endParaRPr lang="de-DE" sz="1050" dirty="0">
              <a:solidFill>
                <a:schemeClr val="bg1"/>
              </a:solidFill>
            </a:endParaRPr>
          </a:p>
        </p:txBody>
      </p:sp>
      <p:sp>
        <p:nvSpPr>
          <p:cNvPr id="37" name="Textfeld 36"/>
          <p:cNvSpPr txBox="1"/>
          <p:nvPr/>
        </p:nvSpPr>
        <p:spPr>
          <a:xfrm>
            <a:off x="5496663" y="2598536"/>
            <a:ext cx="3243836" cy="1061829"/>
          </a:xfrm>
          <a:prstGeom prst="rect">
            <a:avLst/>
          </a:prstGeom>
          <a:noFill/>
        </p:spPr>
        <p:txBody>
          <a:bodyPr wrap="square" rtlCol="0">
            <a:spAutoFit/>
          </a:bodyPr>
          <a:lstStyle/>
          <a:p>
            <a:r>
              <a:rPr lang="de-DE" sz="1050" dirty="0" smtClean="0">
                <a:solidFill>
                  <a:schemeClr val="bg1"/>
                </a:solidFill>
              </a:rPr>
              <a:t>Mit der Rockefeller-Schulmedizin wurde dieses Heilungsmodell zerstört. Ursachen und Symptome wurden getrennt. Anstelle von Ursachen-beseitigung und wirklicher Heilung kam Symptomunterdrückung, langsames Siechtum und Tod, aber auch Milliardengewinne.</a:t>
            </a:r>
            <a:endParaRPr lang="de-DE" sz="1050" dirty="0">
              <a:solidFill>
                <a:schemeClr val="bg1"/>
              </a:solidFill>
            </a:endParaRPr>
          </a:p>
        </p:txBody>
      </p:sp>
      <p:sp>
        <p:nvSpPr>
          <p:cNvPr id="38" name="Textfeld 37"/>
          <p:cNvSpPr txBox="1"/>
          <p:nvPr/>
        </p:nvSpPr>
        <p:spPr>
          <a:xfrm>
            <a:off x="5848685" y="6251732"/>
            <a:ext cx="3100455" cy="430887"/>
          </a:xfrm>
          <a:prstGeom prst="rect">
            <a:avLst/>
          </a:prstGeom>
          <a:noFill/>
        </p:spPr>
        <p:txBody>
          <a:bodyPr wrap="square" rtlCol="0">
            <a:spAutoFit/>
          </a:bodyPr>
          <a:lstStyle/>
          <a:p>
            <a:r>
              <a:rPr lang="de-DE" sz="1050" dirty="0" smtClean="0">
                <a:solidFill>
                  <a:schemeClr val="bg1"/>
                </a:solidFill>
              </a:rPr>
              <a:t>1. Ursachen: Magmakammer wird voll und läuft über: Es kommt zum Krankheitsausbruch</a:t>
            </a:r>
            <a:endParaRPr lang="de-DE" sz="1050" dirty="0">
              <a:solidFill>
                <a:schemeClr val="bg1"/>
              </a:solidFill>
            </a:endParaRPr>
          </a:p>
        </p:txBody>
      </p:sp>
      <p:sp>
        <p:nvSpPr>
          <p:cNvPr id="39" name="Textfeld 38"/>
          <p:cNvSpPr txBox="1"/>
          <p:nvPr/>
        </p:nvSpPr>
        <p:spPr>
          <a:xfrm>
            <a:off x="7259009" y="4145577"/>
            <a:ext cx="1444271" cy="400110"/>
          </a:xfrm>
          <a:prstGeom prst="rect">
            <a:avLst/>
          </a:prstGeom>
          <a:noFill/>
        </p:spPr>
        <p:txBody>
          <a:bodyPr wrap="square" rtlCol="0">
            <a:spAutoFit/>
          </a:bodyPr>
          <a:lstStyle/>
          <a:p>
            <a:r>
              <a:rPr lang="de-DE" sz="1000" dirty="0" smtClean="0">
                <a:solidFill>
                  <a:schemeClr val="bg1"/>
                </a:solidFill>
              </a:rPr>
              <a:t>2. Krankheiten als Folge (nur Symptome)</a:t>
            </a:r>
            <a:endParaRPr lang="de-DE" sz="1000" dirty="0">
              <a:solidFill>
                <a:schemeClr val="bg1"/>
              </a:solidFill>
            </a:endParaRPr>
          </a:p>
        </p:txBody>
      </p:sp>
      <p:sp>
        <p:nvSpPr>
          <p:cNvPr id="40" name="Bogen 39"/>
          <p:cNvSpPr/>
          <p:nvPr/>
        </p:nvSpPr>
        <p:spPr>
          <a:xfrm rot="1020000" flipV="1">
            <a:off x="6375441" y="3054133"/>
            <a:ext cx="1454511" cy="3095845"/>
          </a:xfrm>
          <a:prstGeom prst="arc">
            <a:avLst>
              <a:gd name="adj1" fmla="val 17201871"/>
              <a:gd name="adj2" fmla="val 0"/>
            </a:avLst>
          </a:prstGeom>
          <a:ln w="508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1"/>
              </a:solidFill>
            </a:endParaRPr>
          </a:p>
        </p:txBody>
      </p:sp>
      <p:sp>
        <p:nvSpPr>
          <p:cNvPr id="41" name="Freihandform 40"/>
          <p:cNvSpPr/>
          <p:nvPr/>
        </p:nvSpPr>
        <p:spPr>
          <a:xfrm>
            <a:off x="2312928" y="4930313"/>
            <a:ext cx="1170344" cy="866038"/>
          </a:xfrm>
          <a:custGeom>
            <a:avLst/>
            <a:gdLst>
              <a:gd name="connsiteX0" fmla="*/ 319120 w 1135329"/>
              <a:gd name="connsiteY0" fmla="*/ 0 h 883715"/>
              <a:gd name="connsiteX1" fmla="*/ 1135329 w 1135329"/>
              <a:gd name="connsiteY1" fmla="*/ 447994 h 883715"/>
              <a:gd name="connsiteX2" fmla="*/ 1037139 w 1135329"/>
              <a:gd name="connsiteY2" fmla="*/ 883715 h 883715"/>
              <a:gd name="connsiteX3" fmla="*/ 0 w 1135329"/>
              <a:gd name="connsiteY3" fmla="*/ 153423 h 883715"/>
              <a:gd name="connsiteX4" fmla="*/ 319120 w 1135329"/>
              <a:gd name="connsiteY4" fmla="*/ 0 h 883715"/>
              <a:gd name="connsiteX0" fmla="*/ 398900 w 1135329"/>
              <a:gd name="connsiteY0" fmla="*/ 0 h 914400"/>
              <a:gd name="connsiteX1" fmla="*/ 1135329 w 1135329"/>
              <a:gd name="connsiteY1" fmla="*/ 478679 h 914400"/>
              <a:gd name="connsiteX2" fmla="*/ 1037139 w 1135329"/>
              <a:gd name="connsiteY2" fmla="*/ 914400 h 914400"/>
              <a:gd name="connsiteX3" fmla="*/ 0 w 1135329"/>
              <a:gd name="connsiteY3" fmla="*/ 184108 h 914400"/>
              <a:gd name="connsiteX4" fmla="*/ 398900 w 1135329"/>
              <a:gd name="connsiteY4" fmla="*/ 0 h 914400"/>
              <a:gd name="connsiteX0" fmla="*/ 398900 w 1178288"/>
              <a:gd name="connsiteY0" fmla="*/ 0 h 914400"/>
              <a:gd name="connsiteX1" fmla="*/ 1178288 w 1178288"/>
              <a:gd name="connsiteY1" fmla="*/ 398899 h 914400"/>
              <a:gd name="connsiteX2" fmla="*/ 1037139 w 1178288"/>
              <a:gd name="connsiteY2" fmla="*/ 914400 h 914400"/>
              <a:gd name="connsiteX3" fmla="*/ 0 w 1178288"/>
              <a:gd name="connsiteY3" fmla="*/ 184108 h 914400"/>
              <a:gd name="connsiteX4" fmla="*/ 398900 w 1178288"/>
              <a:gd name="connsiteY4" fmla="*/ 0 h 914400"/>
              <a:gd name="connsiteX0" fmla="*/ 386626 w 1166014"/>
              <a:gd name="connsiteY0" fmla="*/ 0 h 914400"/>
              <a:gd name="connsiteX1" fmla="*/ 1166014 w 1166014"/>
              <a:gd name="connsiteY1" fmla="*/ 398899 h 914400"/>
              <a:gd name="connsiteX2" fmla="*/ 1024865 w 1166014"/>
              <a:gd name="connsiteY2" fmla="*/ 914400 h 914400"/>
              <a:gd name="connsiteX3" fmla="*/ 0 w 1166014"/>
              <a:gd name="connsiteY3" fmla="*/ 165697 h 914400"/>
              <a:gd name="connsiteX4" fmla="*/ 386626 w 1166014"/>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14" h="914400">
                <a:moveTo>
                  <a:pt x="386626" y="0"/>
                </a:moveTo>
                <a:lnTo>
                  <a:pt x="1166014" y="398899"/>
                </a:lnTo>
                <a:lnTo>
                  <a:pt x="1024865" y="914400"/>
                </a:lnTo>
                <a:lnTo>
                  <a:pt x="0" y="165697"/>
                </a:lnTo>
                <a:lnTo>
                  <a:pt x="386626"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2" name="Textfeld 41"/>
          <p:cNvSpPr txBox="1"/>
          <p:nvPr/>
        </p:nvSpPr>
        <p:spPr>
          <a:xfrm rot="1726309">
            <a:off x="1981352" y="4889567"/>
            <a:ext cx="1523198" cy="553998"/>
          </a:xfrm>
          <a:prstGeom prst="rect">
            <a:avLst/>
          </a:prstGeom>
          <a:noFill/>
        </p:spPr>
        <p:txBody>
          <a:bodyPr wrap="square" rtlCol="0">
            <a:spAutoFit/>
          </a:bodyPr>
          <a:lstStyle/>
          <a:p>
            <a:pPr algn="ctr"/>
            <a:r>
              <a:rPr lang="de-DE" sz="1000" dirty="0" smtClean="0">
                <a:solidFill>
                  <a:schemeClr val="bg1"/>
                </a:solidFill>
              </a:rPr>
              <a:t>Erkältungen und grippale Infekte zum Entgiften</a:t>
            </a:r>
            <a:endParaRPr lang="de-DE" sz="1000" dirty="0">
              <a:solidFill>
                <a:schemeClr val="bg1"/>
              </a:solidFill>
            </a:endParaRPr>
          </a:p>
        </p:txBody>
      </p:sp>
      <p:sp>
        <p:nvSpPr>
          <p:cNvPr id="43" name="Bogen 42"/>
          <p:cNvSpPr/>
          <p:nvPr/>
        </p:nvSpPr>
        <p:spPr>
          <a:xfrm rot="2986553" flipV="1">
            <a:off x="646853" y="3329045"/>
            <a:ext cx="3410556" cy="2617801"/>
          </a:xfrm>
          <a:prstGeom prst="arc">
            <a:avLst>
              <a:gd name="adj1" fmla="val 17746662"/>
              <a:gd name="adj2" fmla="val 21502218"/>
            </a:avLst>
          </a:prstGeom>
          <a:ln w="50800">
            <a:solidFill>
              <a:srgbClr val="FF0000"/>
            </a:solidFill>
            <a:headEnd type="none" w="sm" len="lg"/>
            <a:tailEnd type="triangl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solidFill>
                <a:schemeClr val="bg1"/>
              </a:solidFill>
            </a:endParaRPr>
          </a:p>
        </p:txBody>
      </p:sp>
      <p:sp>
        <p:nvSpPr>
          <p:cNvPr id="44" name="Textfeld 43"/>
          <p:cNvSpPr txBox="1"/>
          <p:nvPr/>
        </p:nvSpPr>
        <p:spPr>
          <a:xfrm rot="697089">
            <a:off x="1978695" y="5698807"/>
            <a:ext cx="1402535" cy="307777"/>
          </a:xfrm>
          <a:prstGeom prst="rect">
            <a:avLst/>
          </a:prstGeom>
          <a:noFill/>
        </p:spPr>
        <p:txBody>
          <a:bodyPr wrap="square" rtlCol="0">
            <a:spAutoFit/>
          </a:bodyPr>
          <a:lstStyle/>
          <a:p>
            <a:r>
              <a:rPr lang="de-DE" sz="1400" dirty="0" smtClean="0">
                <a:solidFill>
                  <a:schemeClr val="bg1"/>
                </a:solidFill>
              </a:rPr>
              <a:t>Giftzufuhr</a:t>
            </a:r>
            <a:endParaRPr lang="de-DE" sz="1400" dirty="0">
              <a:solidFill>
                <a:schemeClr val="bg1"/>
              </a:solidFill>
            </a:endParaRPr>
          </a:p>
        </p:txBody>
      </p:sp>
      <p:sp>
        <p:nvSpPr>
          <p:cNvPr id="46" name="Freihandform 45"/>
          <p:cNvSpPr/>
          <p:nvPr/>
        </p:nvSpPr>
        <p:spPr>
          <a:xfrm>
            <a:off x="4335966" y="2701306"/>
            <a:ext cx="233202" cy="546942"/>
          </a:xfrm>
          <a:custGeom>
            <a:avLst/>
            <a:gdLst>
              <a:gd name="connsiteX0" fmla="*/ 233202 w 233202"/>
              <a:gd name="connsiteY0" fmla="*/ 546942 h 546942"/>
              <a:gd name="connsiteX1" fmla="*/ 227065 w 233202"/>
              <a:gd name="connsiteY1" fmla="*/ 516257 h 546942"/>
              <a:gd name="connsiteX2" fmla="*/ 220928 w 233202"/>
              <a:gd name="connsiteY2" fmla="*/ 497846 h 546942"/>
              <a:gd name="connsiteX3" fmla="*/ 214792 w 233202"/>
              <a:gd name="connsiteY3" fmla="*/ 436477 h 546942"/>
              <a:gd name="connsiteX4" fmla="*/ 208655 w 233202"/>
              <a:gd name="connsiteY4" fmla="*/ 411929 h 546942"/>
              <a:gd name="connsiteX5" fmla="*/ 196381 w 233202"/>
              <a:gd name="connsiteY5" fmla="*/ 356697 h 546942"/>
              <a:gd name="connsiteX6" fmla="*/ 171833 w 233202"/>
              <a:gd name="connsiteY6" fmla="*/ 264644 h 546942"/>
              <a:gd name="connsiteX7" fmla="*/ 165696 w 233202"/>
              <a:gd name="connsiteY7" fmla="*/ 233959 h 546942"/>
              <a:gd name="connsiteX8" fmla="*/ 141149 w 233202"/>
              <a:gd name="connsiteY8" fmla="*/ 184864 h 546942"/>
              <a:gd name="connsiteX9" fmla="*/ 128875 w 233202"/>
              <a:gd name="connsiteY9" fmla="*/ 166453 h 546942"/>
              <a:gd name="connsiteX10" fmla="*/ 122738 w 233202"/>
              <a:gd name="connsiteY10" fmla="*/ 148042 h 546942"/>
              <a:gd name="connsiteX11" fmla="*/ 85916 w 233202"/>
              <a:gd name="connsiteY11" fmla="*/ 117358 h 546942"/>
              <a:gd name="connsiteX12" fmla="*/ 73643 w 233202"/>
              <a:gd name="connsiteY12" fmla="*/ 92810 h 546942"/>
              <a:gd name="connsiteX13" fmla="*/ 42958 w 233202"/>
              <a:gd name="connsiteY13" fmla="*/ 55988 h 546942"/>
              <a:gd name="connsiteX14" fmla="*/ 24547 w 233202"/>
              <a:gd name="connsiteY14" fmla="*/ 43715 h 546942"/>
              <a:gd name="connsiteX15" fmla="*/ 12273 w 233202"/>
              <a:gd name="connsiteY15" fmla="*/ 19167 h 546942"/>
              <a:gd name="connsiteX16" fmla="*/ 6137 w 233202"/>
              <a:gd name="connsiteY16" fmla="*/ 756 h 546942"/>
              <a:gd name="connsiteX17" fmla="*/ 0 w 233202"/>
              <a:gd name="connsiteY17" fmla="*/ 756 h 54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202" h="546942">
                <a:moveTo>
                  <a:pt x="233202" y="546942"/>
                </a:moveTo>
                <a:cubicBezTo>
                  <a:pt x="231156" y="536714"/>
                  <a:pt x="229595" y="526376"/>
                  <a:pt x="227065" y="516257"/>
                </a:cubicBezTo>
                <a:cubicBezTo>
                  <a:pt x="225496" y="509981"/>
                  <a:pt x="221912" y="504240"/>
                  <a:pt x="220928" y="497846"/>
                </a:cubicBezTo>
                <a:cubicBezTo>
                  <a:pt x="217802" y="477527"/>
                  <a:pt x="217699" y="456829"/>
                  <a:pt x="214792" y="436477"/>
                </a:cubicBezTo>
                <a:cubicBezTo>
                  <a:pt x="213599" y="428127"/>
                  <a:pt x="210552" y="420147"/>
                  <a:pt x="208655" y="411929"/>
                </a:cubicBezTo>
                <a:cubicBezTo>
                  <a:pt x="204414" y="393552"/>
                  <a:pt x="200266" y="375152"/>
                  <a:pt x="196381" y="356697"/>
                </a:cubicBezTo>
                <a:cubicBezTo>
                  <a:pt x="180343" y="280517"/>
                  <a:pt x="192702" y="316814"/>
                  <a:pt x="171833" y="264644"/>
                </a:cubicBezTo>
                <a:cubicBezTo>
                  <a:pt x="169787" y="254416"/>
                  <a:pt x="169440" y="243695"/>
                  <a:pt x="165696" y="233959"/>
                </a:cubicBezTo>
                <a:cubicBezTo>
                  <a:pt x="159128" y="216882"/>
                  <a:pt x="151298" y="200088"/>
                  <a:pt x="141149" y="184864"/>
                </a:cubicBezTo>
                <a:cubicBezTo>
                  <a:pt x="137058" y="178727"/>
                  <a:pt x="132174" y="173050"/>
                  <a:pt x="128875" y="166453"/>
                </a:cubicBezTo>
                <a:cubicBezTo>
                  <a:pt x="125982" y="160667"/>
                  <a:pt x="126326" y="153425"/>
                  <a:pt x="122738" y="148042"/>
                </a:cubicBezTo>
                <a:cubicBezTo>
                  <a:pt x="113287" y="133865"/>
                  <a:pt x="99503" y="126415"/>
                  <a:pt x="85916" y="117358"/>
                </a:cubicBezTo>
                <a:cubicBezTo>
                  <a:pt x="81825" y="109175"/>
                  <a:pt x="78182" y="100753"/>
                  <a:pt x="73643" y="92810"/>
                </a:cubicBezTo>
                <a:cubicBezTo>
                  <a:pt x="64867" y="77451"/>
                  <a:pt x="56804" y="67526"/>
                  <a:pt x="42958" y="55988"/>
                </a:cubicBezTo>
                <a:cubicBezTo>
                  <a:pt x="37292" y="51266"/>
                  <a:pt x="30684" y="47806"/>
                  <a:pt x="24547" y="43715"/>
                </a:cubicBezTo>
                <a:cubicBezTo>
                  <a:pt x="20456" y="35532"/>
                  <a:pt x="15877" y="27576"/>
                  <a:pt x="12273" y="19167"/>
                </a:cubicBezTo>
                <a:cubicBezTo>
                  <a:pt x="9725" y="13221"/>
                  <a:pt x="9725" y="6139"/>
                  <a:pt x="6137" y="756"/>
                </a:cubicBezTo>
                <a:cubicBezTo>
                  <a:pt x="5002" y="-946"/>
                  <a:pt x="2046" y="756"/>
                  <a:pt x="0" y="7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7" name="Freihandform 46"/>
          <p:cNvSpPr/>
          <p:nvPr/>
        </p:nvSpPr>
        <p:spPr>
          <a:xfrm>
            <a:off x="4747139" y="2579324"/>
            <a:ext cx="43637" cy="693471"/>
          </a:xfrm>
          <a:custGeom>
            <a:avLst/>
            <a:gdLst>
              <a:gd name="connsiteX0" fmla="*/ 24547 w 43637"/>
              <a:gd name="connsiteY0" fmla="*/ 693471 h 693471"/>
              <a:gd name="connsiteX1" fmla="*/ 18411 w 43637"/>
              <a:gd name="connsiteY1" fmla="*/ 497090 h 693471"/>
              <a:gd name="connsiteX2" fmla="*/ 12274 w 43637"/>
              <a:gd name="connsiteY2" fmla="*/ 478679 h 693471"/>
              <a:gd name="connsiteX3" fmla="*/ 0 w 43637"/>
              <a:gd name="connsiteY3" fmla="*/ 380489 h 693471"/>
              <a:gd name="connsiteX4" fmla="*/ 6137 w 43637"/>
              <a:gd name="connsiteY4" fmla="*/ 190244 h 693471"/>
              <a:gd name="connsiteX5" fmla="*/ 12274 w 43637"/>
              <a:gd name="connsiteY5" fmla="*/ 165697 h 693471"/>
              <a:gd name="connsiteX6" fmla="*/ 24547 w 43637"/>
              <a:gd name="connsiteY6" fmla="*/ 147286 h 693471"/>
              <a:gd name="connsiteX7" fmla="*/ 36821 w 43637"/>
              <a:gd name="connsiteY7" fmla="*/ 73643 h 693471"/>
              <a:gd name="connsiteX8" fmla="*/ 42958 w 43637"/>
              <a:gd name="connsiteY8" fmla="*/ 55232 h 693471"/>
              <a:gd name="connsiteX9" fmla="*/ 42958 w 43637"/>
              <a:gd name="connsiteY9" fmla="*/ 0 h 69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37" h="693471">
                <a:moveTo>
                  <a:pt x="24547" y="693471"/>
                </a:moveTo>
                <a:cubicBezTo>
                  <a:pt x="22502" y="628011"/>
                  <a:pt x="22147" y="562476"/>
                  <a:pt x="18411" y="497090"/>
                </a:cubicBezTo>
                <a:cubicBezTo>
                  <a:pt x="18042" y="490632"/>
                  <a:pt x="13189" y="485083"/>
                  <a:pt x="12274" y="478679"/>
                </a:cubicBezTo>
                <a:cubicBezTo>
                  <a:pt x="-8969" y="329978"/>
                  <a:pt x="17106" y="466016"/>
                  <a:pt x="0" y="380489"/>
                </a:cubicBezTo>
                <a:cubicBezTo>
                  <a:pt x="2046" y="317074"/>
                  <a:pt x="2517" y="253589"/>
                  <a:pt x="6137" y="190244"/>
                </a:cubicBezTo>
                <a:cubicBezTo>
                  <a:pt x="6618" y="181824"/>
                  <a:pt x="8952" y="173449"/>
                  <a:pt x="12274" y="165697"/>
                </a:cubicBezTo>
                <a:cubicBezTo>
                  <a:pt x="15179" y="158918"/>
                  <a:pt x="20456" y="153423"/>
                  <a:pt x="24547" y="147286"/>
                </a:cubicBezTo>
                <a:cubicBezTo>
                  <a:pt x="28638" y="122738"/>
                  <a:pt x="28951" y="97252"/>
                  <a:pt x="36821" y="73643"/>
                </a:cubicBezTo>
                <a:cubicBezTo>
                  <a:pt x="38867" y="67506"/>
                  <a:pt x="42421" y="61679"/>
                  <a:pt x="42958" y="55232"/>
                </a:cubicBezTo>
                <a:cubicBezTo>
                  <a:pt x="44487" y="36885"/>
                  <a:pt x="42958" y="18411"/>
                  <a:pt x="4295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8" name="Freihandform 47"/>
          <p:cNvSpPr/>
          <p:nvPr/>
        </p:nvSpPr>
        <p:spPr>
          <a:xfrm rot="20907910">
            <a:off x="4860775" y="2676472"/>
            <a:ext cx="374352" cy="564596"/>
          </a:xfrm>
          <a:custGeom>
            <a:avLst/>
            <a:gdLst>
              <a:gd name="connsiteX0" fmla="*/ 0 w 374352"/>
              <a:gd name="connsiteY0" fmla="*/ 564596 h 564596"/>
              <a:gd name="connsiteX1" fmla="*/ 12274 w 374352"/>
              <a:gd name="connsiteY1" fmla="*/ 478679 h 564596"/>
              <a:gd name="connsiteX2" fmla="*/ 42958 w 374352"/>
              <a:gd name="connsiteY2" fmla="*/ 441857 h 564596"/>
              <a:gd name="connsiteX3" fmla="*/ 61369 w 374352"/>
              <a:gd name="connsiteY3" fmla="*/ 417310 h 564596"/>
              <a:gd name="connsiteX4" fmla="*/ 73643 w 374352"/>
              <a:gd name="connsiteY4" fmla="*/ 398899 h 564596"/>
              <a:gd name="connsiteX5" fmla="*/ 98190 w 374352"/>
              <a:gd name="connsiteY5" fmla="*/ 374351 h 564596"/>
              <a:gd name="connsiteX6" fmla="*/ 128875 w 374352"/>
              <a:gd name="connsiteY6" fmla="*/ 343667 h 564596"/>
              <a:gd name="connsiteX7" fmla="*/ 141149 w 374352"/>
              <a:gd name="connsiteY7" fmla="*/ 325256 h 564596"/>
              <a:gd name="connsiteX8" fmla="*/ 147286 w 374352"/>
              <a:gd name="connsiteY8" fmla="*/ 306845 h 564596"/>
              <a:gd name="connsiteX9" fmla="*/ 165697 w 374352"/>
              <a:gd name="connsiteY9" fmla="*/ 288434 h 564596"/>
              <a:gd name="connsiteX10" fmla="*/ 196381 w 374352"/>
              <a:gd name="connsiteY10" fmla="*/ 233202 h 564596"/>
              <a:gd name="connsiteX11" fmla="*/ 220929 w 374352"/>
              <a:gd name="connsiteY11" fmla="*/ 196381 h 564596"/>
              <a:gd name="connsiteX12" fmla="*/ 227066 w 374352"/>
              <a:gd name="connsiteY12" fmla="*/ 171833 h 564596"/>
              <a:gd name="connsiteX13" fmla="*/ 245476 w 374352"/>
              <a:gd name="connsiteY13" fmla="*/ 147285 h 564596"/>
              <a:gd name="connsiteX14" fmla="*/ 270024 w 374352"/>
              <a:gd name="connsiteY14" fmla="*/ 110464 h 564596"/>
              <a:gd name="connsiteX15" fmla="*/ 288435 w 374352"/>
              <a:gd name="connsiteY15" fmla="*/ 73642 h 564596"/>
              <a:gd name="connsiteX16" fmla="*/ 300709 w 374352"/>
              <a:gd name="connsiteY16" fmla="*/ 55232 h 564596"/>
              <a:gd name="connsiteX17" fmla="*/ 306846 w 374352"/>
              <a:gd name="connsiteY17" fmla="*/ 36821 h 564596"/>
              <a:gd name="connsiteX18" fmla="*/ 362078 w 374352"/>
              <a:gd name="connsiteY18" fmla="*/ 6136 h 564596"/>
              <a:gd name="connsiteX19" fmla="*/ 374352 w 374352"/>
              <a:gd name="connsiteY19" fmla="*/ 0 h 56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52" h="564596">
                <a:moveTo>
                  <a:pt x="0" y="564596"/>
                </a:moveTo>
                <a:cubicBezTo>
                  <a:pt x="1082" y="553773"/>
                  <a:pt x="3569" y="498991"/>
                  <a:pt x="12274" y="478679"/>
                </a:cubicBezTo>
                <a:cubicBezTo>
                  <a:pt x="20024" y="460596"/>
                  <a:pt x="30320" y="456601"/>
                  <a:pt x="42958" y="441857"/>
                </a:cubicBezTo>
                <a:cubicBezTo>
                  <a:pt x="49614" y="434091"/>
                  <a:pt x="55424" y="425633"/>
                  <a:pt x="61369" y="417310"/>
                </a:cubicBezTo>
                <a:cubicBezTo>
                  <a:pt x="65656" y="411308"/>
                  <a:pt x="68843" y="404499"/>
                  <a:pt x="73643" y="398899"/>
                </a:cubicBezTo>
                <a:cubicBezTo>
                  <a:pt x="81174" y="390113"/>
                  <a:pt x="90659" y="383137"/>
                  <a:pt x="98190" y="374351"/>
                </a:cubicBezTo>
                <a:cubicBezTo>
                  <a:pt x="125462" y="342532"/>
                  <a:pt x="93420" y="367302"/>
                  <a:pt x="128875" y="343667"/>
                </a:cubicBezTo>
                <a:cubicBezTo>
                  <a:pt x="132966" y="337530"/>
                  <a:pt x="137850" y="331853"/>
                  <a:pt x="141149" y="325256"/>
                </a:cubicBezTo>
                <a:cubicBezTo>
                  <a:pt x="144042" y="319470"/>
                  <a:pt x="143698" y="312228"/>
                  <a:pt x="147286" y="306845"/>
                </a:cubicBezTo>
                <a:cubicBezTo>
                  <a:pt x="152100" y="299624"/>
                  <a:pt x="159560" y="294571"/>
                  <a:pt x="165697" y="288434"/>
                </a:cubicBezTo>
                <a:cubicBezTo>
                  <a:pt x="176497" y="256029"/>
                  <a:pt x="168245" y="275406"/>
                  <a:pt x="196381" y="233202"/>
                </a:cubicBezTo>
                <a:cubicBezTo>
                  <a:pt x="231904" y="179917"/>
                  <a:pt x="162201" y="255106"/>
                  <a:pt x="220929" y="196381"/>
                </a:cubicBezTo>
                <a:cubicBezTo>
                  <a:pt x="222975" y="188198"/>
                  <a:pt x="223294" y="179377"/>
                  <a:pt x="227066" y="171833"/>
                </a:cubicBezTo>
                <a:cubicBezTo>
                  <a:pt x="231640" y="162685"/>
                  <a:pt x="239611" y="155664"/>
                  <a:pt x="245476" y="147285"/>
                </a:cubicBezTo>
                <a:cubicBezTo>
                  <a:pt x="253935" y="135200"/>
                  <a:pt x="261841" y="122738"/>
                  <a:pt x="270024" y="110464"/>
                </a:cubicBezTo>
                <a:cubicBezTo>
                  <a:pt x="305201" y="57700"/>
                  <a:pt x="263026" y="124459"/>
                  <a:pt x="288435" y="73642"/>
                </a:cubicBezTo>
                <a:cubicBezTo>
                  <a:pt x="291733" y="67045"/>
                  <a:pt x="296618" y="61369"/>
                  <a:pt x="300709" y="55232"/>
                </a:cubicBezTo>
                <a:cubicBezTo>
                  <a:pt x="302755" y="49095"/>
                  <a:pt x="302272" y="41395"/>
                  <a:pt x="306846" y="36821"/>
                </a:cubicBezTo>
                <a:cubicBezTo>
                  <a:pt x="333811" y="9856"/>
                  <a:pt x="336356" y="16424"/>
                  <a:pt x="362078" y="6136"/>
                </a:cubicBezTo>
                <a:cubicBezTo>
                  <a:pt x="366325" y="4437"/>
                  <a:pt x="370261" y="2045"/>
                  <a:pt x="37435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9" name="Freihandform 48"/>
          <p:cNvSpPr/>
          <p:nvPr/>
        </p:nvSpPr>
        <p:spPr>
          <a:xfrm>
            <a:off x="2953127" y="4245183"/>
            <a:ext cx="509364" cy="392763"/>
          </a:xfrm>
          <a:custGeom>
            <a:avLst/>
            <a:gdLst>
              <a:gd name="connsiteX0" fmla="*/ 509364 w 509364"/>
              <a:gd name="connsiteY0" fmla="*/ 392763 h 392763"/>
              <a:gd name="connsiteX1" fmla="*/ 497090 w 509364"/>
              <a:gd name="connsiteY1" fmla="*/ 325257 h 392763"/>
              <a:gd name="connsiteX2" fmla="*/ 484816 w 509364"/>
              <a:gd name="connsiteY2" fmla="*/ 294572 h 392763"/>
              <a:gd name="connsiteX3" fmla="*/ 466405 w 509364"/>
              <a:gd name="connsiteY3" fmla="*/ 276161 h 392763"/>
              <a:gd name="connsiteX4" fmla="*/ 435721 w 509364"/>
              <a:gd name="connsiteY4" fmla="*/ 245477 h 392763"/>
              <a:gd name="connsiteX5" fmla="*/ 386626 w 509364"/>
              <a:gd name="connsiteY5" fmla="*/ 208655 h 392763"/>
              <a:gd name="connsiteX6" fmla="*/ 362078 w 509364"/>
              <a:gd name="connsiteY6" fmla="*/ 190245 h 392763"/>
              <a:gd name="connsiteX7" fmla="*/ 337530 w 509364"/>
              <a:gd name="connsiteY7" fmla="*/ 184108 h 392763"/>
              <a:gd name="connsiteX8" fmla="*/ 319120 w 509364"/>
              <a:gd name="connsiteY8" fmla="*/ 171834 h 392763"/>
              <a:gd name="connsiteX9" fmla="*/ 282298 w 509364"/>
              <a:gd name="connsiteY9" fmla="*/ 159560 h 392763"/>
              <a:gd name="connsiteX10" fmla="*/ 233203 w 509364"/>
              <a:gd name="connsiteY10" fmla="*/ 135012 h 392763"/>
              <a:gd name="connsiteX11" fmla="*/ 196381 w 509364"/>
              <a:gd name="connsiteY11" fmla="*/ 110465 h 392763"/>
              <a:gd name="connsiteX12" fmla="*/ 153423 w 509364"/>
              <a:gd name="connsiteY12" fmla="*/ 73643 h 392763"/>
              <a:gd name="connsiteX13" fmla="*/ 135012 w 509364"/>
              <a:gd name="connsiteY13" fmla="*/ 67506 h 392763"/>
              <a:gd name="connsiteX14" fmla="*/ 116601 w 509364"/>
              <a:gd name="connsiteY14" fmla="*/ 49096 h 392763"/>
              <a:gd name="connsiteX15" fmla="*/ 73643 w 509364"/>
              <a:gd name="connsiteY15" fmla="*/ 36822 h 392763"/>
              <a:gd name="connsiteX16" fmla="*/ 55232 w 509364"/>
              <a:gd name="connsiteY16" fmla="*/ 30685 h 392763"/>
              <a:gd name="connsiteX17" fmla="*/ 18411 w 509364"/>
              <a:gd name="connsiteY17" fmla="*/ 6137 h 392763"/>
              <a:gd name="connsiteX18" fmla="*/ 0 w 509364"/>
              <a:gd name="connsiteY18" fmla="*/ 0 h 39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9364" h="392763">
                <a:moveTo>
                  <a:pt x="509364" y="392763"/>
                </a:moveTo>
                <a:cubicBezTo>
                  <a:pt x="504233" y="351716"/>
                  <a:pt x="507733" y="353639"/>
                  <a:pt x="497090" y="325257"/>
                </a:cubicBezTo>
                <a:cubicBezTo>
                  <a:pt x="493222" y="314942"/>
                  <a:pt x="490655" y="303914"/>
                  <a:pt x="484816" y="294572"/>
                </a:cubicBezTo>
                <a:cubicBezTo>
                  <a:pt x="480216" y="287212"/>
                  <a:pt x="471961" y="282828"/>
                  <a:pt x="466405" y="276161"/>
                </a:cubicBezTo>
                <a:cubicBezTo>
                  <a:pt x="436507" y="240283"/>
                  <a:pt x="473803" y="273174"/>
                  <a:pt x="435721" y="245477"/>
                </a:cubicBezTo>
                <a:cubicBezTo>
                  <a:pt x="419177" y="233445"/>
                  <a:pt x="402991" y="220929"/>
                  <a:pt x="386626" y="208655"/>
                </a:cubicBezTo>
                <a:cubicBezTo>
                  <a:pt x="378443" y="202518"/>
                  <a:pt x="372001" y="192726"/>
                  <a:pt x="362078" y="190245"/>
                </a:cubicBezTo>
                <a:lnTo>
                  <a:pt x="337530" y="184108"/>
                </a:lnTo>
                <a:cubicBezTo>
                  <a:pt x="331393" y="180017"/>
                  <a:pt x="325860" y="174830"/>
                  <a:pt x="319120" y="171834"/>
                </a:cubicBezTo>
                <a:cubicBezTo>
                  <a:pt x="307297" y="166579"/>
                  <a:pt x="293392" y="166217"/>
                  <a:pt x="282298" y="159560"/>
                </a:cubicBezTo>
                <a:cubicBezTo>
                  <a:pt x="246067" y="137821"/>
                  <a:pt x="262930" y="144921"/>
                  <a:pt x="233203" y="135012"/>
                </a:cubicBezTo>
                <a:cubicBezTo>
                  <a:pt x="190354" y="92166"/>
                  <a:pt x="237831" y="134151"/>
                  <a:pt x="196381" y="110465"/>
                </a:cubicBezTo>
                <a:cubicBezTo>
                  <a:pt x="118163" y="65768"/>
                  <a:pt x="218717" y="117172"/>
                  <a:pt x="153423" y="73643"/>
                </a:cubicBezTo>
                <a:cubicBezTo>
                  <a:pt x="148040" y="70055"/>
                  <a:pt x="141149" y="69552"/>
                  <a:pt x="135012" y="67506"/>
                </a:cubicBezTo>
                <a:cubicBezTo>
                  <a:pt x="128875" y="61369"/>
                  <a:pt x="124364" y="52977"/>
                  <a:pt x="116601" y="49096"/>
                </a:cubicBezTo>
                <a:cubicBezTo>
                  <a:pt x="103281" y="42436"/>
                  <a:pt x="87907" y="41101"/>
                  <a:pt x="73643" y="36822"/>
                </a:cubicBezTo>
                <a:cubicBezTo>
                  <a:pt x="67447" y="34963"/>
                  <a:pt x="61369" y="32731"/>
                  <a:pt x="55232" y="30685"/>
                </a:cubicBezTo>
                <a:cubicBezTo>
                  <a:pt x="42958" y="22502"/>
                  <a:pt x="32405" y="10802"/>
                  <a:pt x="18411" y="6137"/>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0" name="Freihandform 49"/>
          <p:cNvSpPr/>
          <p:nvPr/>
        </p:nvSpPr>
        <p:spPr>
          <a:xfrm rot="21376422">
            <a:off x="3458808" y="3854989"/>
            <a:ext cx="195330" cy="650513"/>
          </a:xfrm>
          <a:custGeom>
            <a:avLst/>
            <a:gdLst>
              <a:gd name="connsiteX0" fmla="*/ 49095 w 49095"/>
              <a:gd name="connsiteY0" fmla="*/ 650513 h 650513"/>
              <a:gd name="connsiteX1" fmla="*/ 30685 w 49095"/>
              <a:gd name="connsiteY1" fmla="*/ 619829 h 650513"/>
              <a:gd name="connsiteX2" fmla="*/ 18411 w 49095"/>
              <a:gd name="connsiteY2" fmla="*/ 546186 h 650513"/>
              <a:gd name="connsiteX3" fmla="*/ 12274 w 49095"/>
              <a:gd name="connsiteY3" fmla="*/ 515501 h 650513"/>
              <a:gd name="connsiteX4" fmla="*/ 0 w 49095"/>
              <a:gd name="connsiteY4" fmla="*/ 447995 h 650513"/>
              <a:gd name="connsiteX5" fmla="*/ 6137 w 49095"/>
              <a:gd name="connsiteY5" fmla="*/ 0 h 65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95" h="650513">
                <a:moveTo>
                  <a:pt x="49095" y="650513"/>
                </a:moveTo>
                <a:cubicBezTo>
                  <a:pt x="42958" y="640285"/>
                  <a:pt x="34051" y="631272"/>
                  <a:pt x="30685" y="619829"/>
                </a:cubicBezTo>
                <a:cubicBezTo>
                  <a:pt x="23663" y="595954"/>
                  <a:pt x="22502" y="570734"/>
                  <a:pt x="18411" y="546186"/>
                </a:cubicBezTo>
                <a:cubicBezTo>
                  <a:pt x="16696" y="535897"/>
                  <a:pt x="14140" y="525764"/>
                  <a:pt x="12274" y="515501"/>
                </a:cubicBezTo>
                <a:cubicBezTo>
                  <a:pt x="-3430" y="429132"/>
                  <a:pt x="15159" y="523792"/>
                  <a:pt x="0" y="447995"/>
                </a:cubicBezTo>
                <a:cubicBezTo>
                  <a:pt x="2133" y="298665"/>
                  <a:pt x="6137" y="149346"/>
                  <a:pt x="613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1" name="Freihandform 50"/>
          <p:cNvSpPr/>
          <p:nvPr/>
        </p:nvSpPr>
        <p:spPr>
          <a:xfrm>
            <a:off x="3112301" y="4049891"/>
            <a:ext cx="441858" cy="527774"/>
          </a:xfrm>
          <a:custGeom>
            <a:avLst/>
            <a:gdLst>
              <a:gd name="connsiteX0" fmla="*/ 441858 w 441858"/>
              <a:gd name="connsiteY0" fmla="*/ 527774 h 527774"/>
              <a:gd name="connsiteX1" fmla="*/ 423447 w 441858"/>
              <a:gd name="connsiteY1" fmla="*/ 472542 h 527774"/>
              <a:gd name="connsiteX2" fmla="*/ 405036 w 441858"/>
              <a:gd name="connsiteY2" fmla="*/ 435721 h 527774"/>
              <a:gd name="connsiteX3" fmla="*/ 386625 w 441858"/>
              <a:gd name="connsiteY3" fmla="*/ 417310 h 527774"/>
              <a:gd name="connsiteX4" fmla="*/ 362078 w 441858"/>
              <a:gd name="connsiteY4" fmla="*/ 368215 h 527774"/>
              <a:gd name="connsiteX5" fmla="*/ 331393 w 441858"/>
              <a:gd name="connsiteY5" fmla="*/ 325256 h 527774"/>
              <a:gd name="connsiteX6" fmla="*/ 312982 w 441858"/>
              <a:gd name="connsiteY6" fmla="*/ 306845 h 527774"/>
              <a:gd name="connsiteX7" fmla="*/ 288435 w 441858"/>
              <a:gd name="connsiteY7" fmla="*/ 270024 h 527774"/>
              <a:gd name="connsiteX8" fmla="*/ 270024 w 441858"/>
              <a:gd name="connsiteY8" fmla="*/ 245476 h 527774"/>
              <a:gd name="connsiteX9" fmla="*/ 239340 w 441858"/>
              <a:gd name="connsiteY9" fmla="*/ 208655 h 527774"/>
              <a:gd name="connsiteX10" fmla="*/ 220929 w 441858"/>
              <a:gd name="connsiteY10" fmla="*/ 147286 h 527774"/>
              <a:gd name="connsiteX11" fmla="*/ 214792 w 441858"/>
              <a:gd name="connsiteY11" fmla="*/ 104327 h 527774"/>
              <a:gd name="connsiteX12" fmla="*/ 202518 w 441858"/>
              <a:gd name="connsiteY12" fmla="*/ 79780 h 527774"/>
              <a:gd name="connsiteX13" fmla="*/ 190244 w 441858"/>
              <a:gd name="connsiteY13" fmla="*/ 42958 h 527774"/>
              <a:gd name="connsiteX14" fmla="*/ 159560 w 441858"/>
              <a:gd name="connsiteY14" fmla="*/ 30684 h 527774"/>
              <a:gd name="connsiteX15" fmla="*/ 110464 w 441858"/>
              <a:gd name="connsiteY15" fmla="*/ 24547 h 527774"/>
              <a:gd name="connsiteX16" fmla="*/ 67506 w 441858"/>
              <a:gd name="connsiteY16" fmla="*/ 18410 h 527774"/>
              <a:gd name="connsiteX17" fmla="*/ 30685 w 441858"/>
              <a:gd name="connsiteY17" fmla="*/ 6137 h 527774"/>
              <a:gd name="connsiteX18" fmla="*/ 0 w 441858"/>
              <a:gd name="connsiteY18" fmla="*/ 0 h 5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858" h="527774">
                <a:moveTo>
                  <a:pt x="441858" y="527774"/>
                </a:moveTo>
                <a:lnTo>
                  <a:pt x="423447" y="472542"/>
                </a:lnTo>
                <a:cubicBezTo>
                  <a:pt x="417296" y="454089"/>
                  <a:pt x="418255" y="451584"/>
                  <a:pt x="405036" y="435721"/>
                </a:cubicBezTo>
                <a:cubicBezTo>
                  <a:pt x="399480" y="429054"/>
                  <a:pt x="392762" y="423447"/>
                  <a:pt x="386625" y="417310"/>
                </a:cubicBezTo>
                <a:lnTo>
                  <a:pt x="362078" y="368215"/>
                </a:lnTo>
                <a:cubicBezTo>
                  <a:pt x="358193" y="360444"/>
                  <a:pt x="334729" y="329147"/>
                  <a:pt x="331393" y="325256"/>
                </a:cubicBezTo>
                <a:cubicBezTo>
                  <a:pt x="325745" y="318666"/>
                  <a:pt x="318310" y="313696"/>
                  <a:pt x="312982" y="306845"/>
                </a:cubicBezTo>
                <a:cubicBezTo>
                  <a:pt x="303926" y="295201"/>
                  <a:pt x="297286" y="281825"/>
                  <a:pt x="288435" y="270024"/>
                </a:cubicBezTo>
                <a:cubicBezTo>
                  <a:pt x="282298" y="261841"/>
                  <a:pt x="276681" y="253242"/>
                  <a:pt x="270024" y="245476"/>
                </a:cubicBezTo>
                <a:cubicBezTo>
                  <a:pt x="256680" y="229908"/>
                  <a:pt x="247688" y="227440"/>
                  <a:pt x="239340" y="208655"/>
                </a:cubicBezTo>
                <a:cubicBezTo>
                  <a:pt x="234414" y="197571"/>
                  <a:pt x="223675" y="162390"/>
                  <a:pt x="220929" y="147286"/>
                </a:cubicBezTo>
                <a:cubicBezTo>
                  <a:pt x="218341" y="133054"/>
                  <a:pt x="218598" y="118282"/>
                  <a:pt x="214792" y="104327"/>
                </a:cubicBezTo>
                <a:cubicBezTo>
                  <a:pt x="212385" y="95501"/>
                  <a:pt x="205916" y="88274"/>
                  <a:pt x="202518" y="79780"/>
                </a:cubicBezTo>
                <a:cubicBezTo>
                  <a:pt x="197713" y="67767"/>
                  <a:pt x="194335" y="55232"/>
                  <a:pt x="190244" y="42958"/>
                </a:cubicBezTo>
                <a:cubicBezTo>
                  <a:pt x="186760" y="32507"/>
                  <a:pt x="170294" y="33161"/>
                  <a:pt x="159560" y="30684"/>
                </a:cubicBezTo>
                <a:cubicBezTo>
                  <a:pt x="143490" y="26975"/>
                  <a:pt x="126812" y="26727"/>
                  <a:pt x="110464" y="24547"/>
                </a:cubicBezTo>
                <a:lnTo>
                  <a:pt x="67506" y="18410"/>
                </a:lnTo>
                <a:cubicBezTo>
                  <a:pt x="55232" y="14319"/>
                  <a:pt x="43371" y="8674"/>
                  <a:pt x="30685" y="6137"/>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2" name="Freihandform 51"/>
          <p:cNvSpPr/>
          <p:nvPr/>
        </p:nvSpPr>
        <p:spPr>
          <a:xfrm rot="21408807">
            <a:off x="5798630" y="4732194"/>
            <a:ext cx="757304" cy="782509"/>
          </a:xfrm>
          <a:custGeom>
            <a:avLst/>
            <a:gdLst>
              <a:gd name="connsiteX0" fmla="*/ 0 w 779388"/>
              <a:gd name="connsiteY0" fmla="*/ 515500 h 834620"/>
              <a:gd name="connsiteX1" fmla="*/ 490953 w 779388"/>
              <a:gd name="connsiteY1" fmla="*/ 0 h 834620"/>
              <a:gd name="connsiteX2" fmla="*/ 779388 w 779388"/>
              <a:gd name="connsiteY2" fmla="*/ 214792 h 834620"/>
              <a:gd name="connsiteX3" fmla="*/ 374351 w 779388"/>
              <a:gd name="connsiteY3" fmla="*/ 834620 h 834620"/>
              <a:gd name="connsiteX4" fmla="*/ 0 w 779388"/>
              <a:gd name="connsiteY4" fmla="*/ 515500 h 834620"/>
              <a:gd name="connsiteX0" fmla="*/ 0 w 762623"/>
              <a:gd name="connsiteY0" fmla="*/ 515500 h 834620"/>
              <a:gd name="connsiteX1" fmla="*/ 490953 w 762623"/>
              <a:gd name="connsiteY1" fmla="*/ 0 h 834620"/>
              <a:gd name="connsiteX2" fmla="*/ 762623 w 762623"/>
              <a:gd name="connsiteY2" fmla="*/ 221113 h 834620"/>
              <a:gd name="connsiteX3" fmla="*/ 374351 w 762623"/>
              <a:gd name="connsiteY3" fmla="*/ 834620 h 834620"/>
              <a:gd name="connsiteX4" fmla="*/ 0 w 762623"/>
              <a:gd name="connsiteY4" fmla="*/ 515500 h 834620"/>
              <a:gd name="connsiteX0" fmla="*/ 0 w 898571"/>
              <a:gd name="connsiteY0" fmla="*/ 643649 h 834620"/>
              <a:gd name="connsiteX1" fmla="*/ 626901 w 898571"/>
              <a:gd name="connsiteY1" fmla="*/ 0 h 834620"/>
              <a:gd name="connsiteX2" fmla="*/ 898571 w 898571"/>
              <a:gd name="connsiteY2" fmla="*/ 221113 h 834620"/>
              <a:gd name="connsiteX3" fmla="*/ 510299 w 898571"/>
              <a:gd name="connsiteY3" fmla="*/ 834620 h 834620"/>
              <a:gd name="connsiteX4" fmla="*/ 0 w 898571"/>
              <a:gd name="connsiteY4" fmla="*/ 643649 h 834620"/>
              <a:gd name="connsiteX0" fmla="*/ 0 w 898571"/>
              <a:gd name="connsiteY0" fmla="*/ 701316 h 892287"/>
              <a:gd name="connsiteX1" fmla="*/ 530605 w 898571"/>
              <a:gd name="connsiteY1" fmla="*/ 0 h 892287"/>
              <a:gd name="connsiteX2" fmla="*/ 898571 w 898571"/>
              <a:gd name="connsiteY2" fmla="*/ 278780 h 892287"/>
              <a:gd name="connsiteX3" fmla="*/ 510299 w 898571"/>
              <a:gd name="connsiteY3" fmla="*/ 892287 h 892287"/>
              <a:gd name="connsiteX4" fmla="*/ 0 w 898571"/>
              <a:gd name="connsiteY4" fmla="*/ 701316 h 892287"/>
              <a:gd name="connsiteX0" fmla="*/ 0 w 898571"/>
              <a:gd name="connsiteY0" fmla="*/ 701316 h 962768"/>
              <a:gd name="connsiteX1" fmla="*/ 530605 w 898571"/>
              <a:gd name="connsiteY1" fmla="*/ 0 h 962768"/>
              <a:gd name="connsiteX2" fmla="*/ 898571 w 898571"/>
              <a:gd name="connsiteY2" fmla="*/ 278780 h 962768"/>
              <a:gd name="connsiteX3" fmla="*/ 498970 w 898571"/>
              <a:gd name="connsiteY3" fmla="*/ 962768 h 962768"/>
              <a:gd name="connsiteX4" fmla="*/ 0 w 898571"/>
              <a:gd name="connsiteY4" fmla="*/ 701316 h 962768"/>
              <a:gd name="connsiteX0" fmla="*/ 0 w 858919"/>
              <a:gd name="connsiteY0" fmla="*/ 701316 h 962768"/>
              <a:gd name="connsiteX1" fmla="*/ 530605 w 858919"/>
              <a:gd name="connsiteY1" fmla="*/ 0 h 962768"/>
              <a:gd name="connsiteX2" fmla="*/ 858919 w 858919"/>
              <a:gd name="connsiteY2" fmla="*/ 342854 h 962768"/>
              <a:gd name="connsiteX3" fmla="*/ 498970 w 858919"/>
              <a:gd name="connsiteY3" fmla="*/ 962768 h 962768"/>
              <a:gd name="connsiteX4" fmla="*/ 0 w 858919"/>
              <a:gd name="connsiteY4" fmla="*/ 701316 h 962768"/>
              <a:gd name="connsiteX0" fmla="*/ 0 w 858919"/>
              <a:gd name="connsiteY0" fmla="*/ 637242 h 898694"/>
              <a:gd name="connsiteX1" fmla="*/ 615574 w 858919"/>
              <a:gd name="connsiteY1" fmla="*/ 0 h 898694"/>
              <a:gd name="connsiteX2" fmla="*/ 858919 w 858919"/>
              <a:gd name="connsiteY2" fmla="*/ 278780 h 898694"/>
              <a:gd name="connsiteX3" fmla="*/ 498970 w 858919"/>
              <a:gd name="connsiteY3" fmla="*/ 898694 h 898694"/>
              <a:gd name="connsiteX4" fmla="*/ 0 w 858919"/>
              <a:gd name="connsiteY4" fmla="*/ 637242 h 898694"/>
              <a:gd name="connsiteX0" fmla="*/ 0 w 858919"/>
              <a:gd name="connsiteY0" fmla="*/ 528316 h 789768"/>
              <a:gd name="connsiteX1" fmla="*/ 490955 w 858919"/>
              <a:gd name="connsiteY1" fmla="*/ 0 h 789768"/>
              <a:gd name="connsiteX2" fmla="*/ 858919 w 858919"/>
              <a:gd name="connsiteY2" fmla="*/ 169854 h 789768"/>
              <a:gd name="connsiteX3" fmla="*/ 498970 w 858919"/>
              <a:gd name="connsiteY3" fmla="*/ 789768 h 789768"/>
              <a:gd name="connsiteX4" fmla="*/ 0 w 858919"/>
              <a:gd name="connsiteY4" fmla="*/ 528316 h 789768"/>
              <a:gd name="connsiteX0" fmla="*/ 0 w 807938"/>
              <a:gd name="connsiteY0" fmla="*/ 528316 h 789768"/>
              <a:gd name="connsiteX1" fmla="*/ 490955 w 807938"/>
              <a:gd name="connsiteY1" fmla="*/ 0 h 789768"/>
              <a:gd name="connsiteX2" fmla="*/ 807938 w 807938"/>
              <a:gd name="connsiteY2" fmla="*/ 208298 h 789768"/>
              <a:gd name="connsiteX3" fmla="*/ 498970 w 807938"/>
              <a:gd name="connsiteY3" fmla="*/ 789768 h 789768"/>
              <a:gd name="connsiteX4" fmla="*/ 0 w 807938"/>
              <a:gd name="connsiteY4" fmla="*/ 528316 h 789768"/>
              <a:gd name="connsiteX0" fmla="*/ 0 w 807938"/>
              <a:gd name="connsiteY0" fmla="*/ 528316 h 1001214"/>
              <a:gd name="connsiteX1" fmla="*/ 490955 w 807938"/>
              <a:gd name="connsiteY1" fmla="*/ 0 h 1001214"/>
              <a:gd name="connsiteX2" fmla="*/ 807938 w 807938"/>
              <a:gd name="connsiteY2" fmla="*/ 208298 h 1001214"/>
              <a:gd name="connsiteX3" fmla="*/ 232738 w 807938"/>
              <a:gd name="connsiteY3" fmla="*/ 1001214 h 1001214"/>
              <a:gd name="connsiteX4" fmla="*/ 0 w 807938"/>
              <a:gd name="connsiteY4" fmla="*/ 528316 h 1001214"/>
              <a:gd name="connsiteX0" fmla="*/ 0 w 841926"/>
              <a:gd name="connsiteY0" fmla="*/ 470649 h 1001214"/>
              <a:gd name="connsiteX1" fmla="*/ 524943 w 841926"/>
              <a:gd name="connsiteY1" fmla="*/ 0 h 1001214"/>
              <a:gd name="connsiteX2" fmla="*/ 841926 w 841926"/>
              <a:gd name="connsiteY2" fmla="*/ 208298 h 1001214"/>
              <a:gd name="connsiteX3" fmla="*/ 266726 w 841926"/>
              <a:gd name="connsiteY3" fmla="*/ 1001214 h 1001214"/>
              <a:gd name="connsiteX4" fmla="*/ 0 w 841926"/>
              <a:gd name="connsiteY4" fmla="*/ 470649 h 1001214"/>
              <a:gd name="connsiteX0" fmla="*/ 0 w 841926"/>
              <a:gd name="connsiteY0" fmla="*/ 425797 h 956362"/>
              <a:gd name="connsiteX1" fmla="*/ 575923 w 841926"/>
              <a:gd name="connsiteY1" fmla="*/ 0 h 956362"/>
              <a:gd name="connsiteX2" fmla="*/ 841926 w 841926"/>
              <a:gd name="connsiteY2" fmla="*/ 163446 h 956362"/>
              <a:gd name="connsiteX3" fmla="*/ 266726 w 841926"/>
              <a:gd name="connsiteY3" fmla="*/ 956362 h 956362"/>
              <a:gd name="connsiteX4" fmla="*/ 0 w 841926"/>
              <a:gd name="connsiteY4" fmla="*/ 425797 h 956362"/>
              <a:gd name="connsiteX0" fmla="*/ 0 w 790945"/>
              <a:gd name="connsiteY0" fmla="*/ 483463 h 956362"/>
              <a:gd name="connsiteX1" fmla="*/ 524942 w 790945"/>
              <a:gd name="connsiteY1" fmla="*/ 0 h 956362"/>
              <a:gd name="connsiteX2" fmla="*/ 790945 w 790945"/>
              <a:gd name="connsiteY2" fmla="*/ 163446 h 956362"/>
              <a:gd name="connsiteX3" fmla="*/ 215745 w 790945"/>
              <a:gd name="connsiteY3" fmla="*/ 956362 h 956362"/>
              <a:gd name="connsiteX4" fmla="*/ 0 w 790945"/>
              <a:gd name="connsiteY4" fmla="*/ 483463 h 956362"/>
              <a:gd name="connsiteX0" fmla="*/ 0 w 790945"/>
              <a:gd name="connsiteY0" fmla="*/ 509092 h 981991"/>
              <a:gd name="connsiteX1" fmla="*/ 513613 w 790945"/>
              <a:gd name="connsiteY1" fmla="*/ 0 h 981991"/>
              <a:gd name="connsiteX2" fmla="*/ 790945 w 790945"/>
              <a:gd name="connsiteY2" fmla="*/ 189075 h 981991"/>
              <a:gd name="connsiteX3" fmla="*/ 215745 w 790945"/>
              <a:gd name="connsiteY3" fmla="*/ 981991 h 981991"/>
              <a:gd name="connsiteX4" fmla="*/ 0 w 790945"/>
              <a:gd name="connsiteY4" fmla="*/ 509092 h 981991"/>
              <a:gd name="connsiteX0" fmla="*/ 0 w 853255"/>
              <a:gd name="connsiteY0" fmla="*/ 451425 h 981991"/>
              <a:gd name="connsiteX1" fmla="*/ 575923 w 853255"/>
              <a:gd name="connsiteY1" fmla="*/ 0 h 981991"/>
              <a:gd name="connsiteX2" fmla="*/ 853255 w 853255"/>
              <a:gd name="connsiteY2" fmla="*/ 189075 h 981991"/>
              <a:gd name="connsiteX3" fmla="*/ 278055 w 853255"/>
              <a:gd name="connsiteY3" fmla="*/ 981991 h 981991"/>
              <a:gd name="connsiteX4" fmla="*/ 0 w 853255"/>
              <a:gd name="connsiteY4" fmla="*/ 451425 h 98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55" h="981991">
                <a:moveTo>
                  <a:pt x="0" y="451425"/>
                </a:moveTo>
                <a:lnTo>
                  <a:pt x="575923" y="0"/>
                </a:lnTo>
                <a:lnTo>
                  <a:pt x="853255" y="189075"/>
                </a:lnTo>
                <a:lnTo>
                  <a:pt x="278055" y="981991"/>
                </a:lnTo>
                <a:lnTo>
                  <a:pt x="0" y="451425"/>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53" name="Textfeld 52"/>
          <p:cNvSpPr txBox="1"/>
          <p:nvPr/>
        </p:nvSpPr>
        <p:spPr>
          <a:xfrm rot="19049384">
            <a:off x="5629867" y="4494188"/>
            <a:ext cx="1815155" cy="400110"/>
          </a:xfrm>
          <a:custGeom>
            <a:avLst/>
            <a:gdLst>
              <a:gd name="connsiteX0" fmla="*/ 0 w 1531967"/>
              <a:gd name="connsiteY0" fmla="*/ 0 h 400110"/>
              <a:gd name="connsiteX1" fmla="*/ 1531967 w 1531967"/>
              <a:gd name="connsiteY1" fmla="*/ 0 h 400110"/>
              <a:gd name="connsiteX2" fmla="*/ 1531967 w 1531967"/>
              <a:gd name="connsiteY2" fmla="*/ 400110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 name="connsiteX0" fmla="*/ 0 w 1531967"/>
              <a:gd name="connsiteY0" fmla="*/ 0 h 400110"/>
              <a:gd name="connsiteX1" fmla="*/ 1531967 w 1531967"/>
              <a:gd name="connsiteY1" fmla="*/ 0 h 400110"/>
              <a:gd name="connsiteX2" fmla="*/ 1475824 w 1531967"/>
              <a:gd name="connsiteY2" fmla="*/ 393096 h 400110"/>
              <a:gd name="connsiteX3" fmla="*/ 0 w 1531967"/>
              <a:gd name="connsiteY3" fmla="*/ 400110 h 400110"/>
              <a:gd name="connsiteX4" fmla="*/ 0 w 1531967"/>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67" h="400110">
                <a:moveTo>
                  <a:pt x="0" y="0"/>
                </a:moveTo>
                <a:lnTo>
                  <a:pt x="1531967" y="0"/>
                </a:lnTo>
                <a:lnTo>
                  <a:pt x="1475824" y="393096"/>
                </a:lnTo>
                <a:lnTo>
                  <a:pt x="0" y="400110"/>
                </a:lnTo>
                <a:lnTo>
                  <a:pt x="0" y="0"/>
                </a:lnTo>
                <a:close/>
              </a:path>
            </a:pathLst>
          </a:custGeom>
          <a:noFill/>
        </p:spPr>
        <p:txBody>
          <a:bodyPr wrap="square" rtlCol="0">
            <a:spAutoFit/>
          </a:bodyPr>
          <a:lstStyle/>
          <a:p>
            <a:pPr algn="ctr"/>
            <a:r>
              <a:rPr lang="de-DE" sz="1000" dirty="0" smtClean="0">
                <a:solidFill>
                  <a:schemeClr val="bg1"/>
                </a:solidFill>
              </a:rPr>
              <a:t>Neurodegenerativ: ALS, Alzheimer, Parkinson bis MS</a:t>
            </a:r>
            <a:endParaRPr lang="de-DE" sz="1000" dirty="0">
              <a:solidFill>
                <a:schemeClr val="bg1"/>
              </a:solidFill>
            </a:endParaRPr>
          </a:p>
        </p:txBody>
      </p:sp>
      <p:sp>
        <p:nvSpPr>
          <p:cNvPr id="56" name="Bogen 55"/>
          <p:cNvSpPr/>
          <p:nvPr/>
        </p:nvSpPr>
        <p:spPr>
          <a:xfrm flipV="1">
            <a:off x="-1944113" y="860308"/>
            <a:ext cx="6471703" cy="4306406"/>
          </a:xfrm>
          <a:prstGeom prst="arc">
            <a:avLst>
              <a:gd name="adj1" fmla="val 17179891"/>
              <a:gd name="adj2" fmla="val 2135859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7" name="Bogen 56"/>
          <p:cNvSpPr/>
          <p:nvPr/>
        </p:nvSpPr>
        <p:spPr>
          <a:xfrm flipH="1" flipV="1">
            <a:off x="4967434" y="842611"/>
            <a:ext cx="6755601" cy="4342496"/>
          </a:xfrm>
          <a:prstGeom prst="arc">
            <a:avLst>
              <a:gd name="adj1" fmla="val 16210861"/>
              <a:gd name="adj2" fmla="val 2135859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4" name="Bogen 53"/>
          <p:cNvSpPr/>
          <p:nvPr/>
        </p:nvSpPr>
        <p:spPr>
          <a:xfrm rot="1919755" flipV="1">
            <a:off x="538267" y="3954004"/>
            <a:ext cx="3410556" cy="2617801"/>
          </a:xfrm>
          <a:prstGeom prst="arc">
            <a:avLst>
              <a:gd name="adj1" fmla="val 17746662"/>
              <a:gd name="adj2" fmla="val 21502218"/>
            </a:avLst>
          </a:prstGeom>
          <a:noFill/>
          <a:ln w="50800">
            <a:gradFill>
              <a:gsLst>
                <a:gs pos="45000">
                  <a:srgbClr val="00B050"/>
                </a:gs>
                <a:gs pos="50000">
                  <a:srgbClr val="66008F"/>
                </a:gs>
                <a:gs pos="55000">
                  <a:srgbClr val="BA0066"/>
                </a:gs>
                <a:gs pos="60000">
                  <a:srgbClr val="FF0000"/>
                </a:gs>
                <a:gs pos="100000">
                  <a:srgbClr val="FF8200"/>
                </a:gs>
              </a:gsLst>
              <a:lin ang="5400000" scaled="0"/>
            </a:gradFill>
            <a:headEnd type="triangle" w="sm" len="lg"/>
            <a:tailEnd type="none"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55" name="Textfeld 54"/>
          <p:cNvSpPr txBox="1"/>
          <p:nvPr/>
        </p:nvSpPr>
        <p:spPr>
          <a:xfrm rot="21448612">
            <a:off x="496471" y="6060304"/>
            <a:ext cx="1676636" cy="707886"/>
          </a:xfrm>
          <a:prstGeom prst="rect">
            <a:avLst/>
          </a:prstGeom>
          <a:noFill/>
        </p:spPr>
        <p:txBody>
          <a:bodyPr wrap="square" rtlCol="0">
            <a:spAutoFit/>
          </a:bodyPr>
          <a:lstStyle/>
          <a:p>
            <a:pPr algn="ctr"/>
            <a:r>
              <a:rPr lang="de-DE" sz="1000" dirty="0" smtClean="0">
                <a:solidFill>
                  <a:schemeClr val="bg1"/>
                </a:solidFill>
              </a:rPr>
              <a:t>Entgiften durch Haut, Leber, Nieren, Nahrung, Schwitzen, Fieber, </a:t>
            </a:r>
            <a:r>
              <a:rPr lang="de-DE" sz="1000" dirty="0" smtClean="0">
                <a:solidFill>
                  <a:schemeClr val="bg1"/>
                </a:solidFill>
                <a:hlinkClick r:id="rId3"/>
              </a:rPr>
              <a:t>Hilfsmittel</a:t>
            </a:r>
            <a:r>
              <a:rPr lang="de-DE" sz="1000" dirty="0" smtClean="0">
                <a:solidFill>
                  <a:schemeClr val="bg1"/>
                </a:solidFill>
              </a:rPr>
              <a:t>… </a:t>
            </a:r>
            <a:endParaRPr lang="de-DE" sz="1000" dirty="0">
              <a:solidFill>
                <a:schemeClr val="bg1"/>
              </a:solidFill>
            </a:endParaRPr>
          </a:p>
        </p:txBody>
      </p:sp>
    </p:spTree>
    <p:extLst>
      <p:ext uri="{BB962C8B-B14F-4D97-AF65-F5344CB8AC3E}">
        <p14:creationId xmlns:p14="http://schemas.microsoft.com/office/powerpoint/2010/main" val="2624597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473368"/>
          </a:xfrm>
        </p:spPr>
        <p:txBody>
          <a:bodyPr>
            <a:normAutofit/>
          </a:bodyPr>
          <a:lstStyle/>
          <a:p>
            <a:pPr marL="0" indent="0" algn="just">
              <a:buNone/>
              <a:tabLst>
                <a:tab pos="447675" algn="l"/>
              </a:tabLst>
            </a:pPr>
            <a:r>
              <a:rPr lang="de-DE" sz="2000" dirty="0" smtClean="0">
                <a:solidFill>
                  <a:schemeClr val="bg1"/>
                </a:solidFill>
                <a:latin typeface="Arial" panose="020B0604020202020204" pitchFamily="34" charset="0"/>
                <a:cs typeface="Arial" panose="020B0604020202020204" pitchFamily="34" charset="0"/>
              </a:rPr>
              <a:t>Situation in Deutschland:</a:t>
            </a:r>
          </a:p>
          <a:p>
            <a:pPr marL="0" indent="0" algn="jus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2013:	</a:t>
            </a:r>
            <a:r>
              <a:rPr lang="de-DE" altLang="pt-PT" sz="2000" dirty="0" smtClean="0">
                <a:solidFill>
                  <a:srgbClr val="FF0000"/>
                </a:solidFill>
                <a:latin typeface="Arial" panose="020B0604020202020204" pitchFamily="34" charset="0"/>
                <a:cs typeface="Arial" panose="020B0604020202020204" pitchFamily="34" charset="0"/>
              </a:rPr>
              <a:t>482 500 Neuerkrankungen </a:t>
            </a:r>
            <a:r>
              <a:rPr lang="de-DE" altLang="pt-PT" sz="2000" dirty="0" smtClean="0">
                <a:solidFill>
                  <a:schemeClr val="bg1"/>
                </a:solidFill>
                <a:latin typeface="Arial" panose="020B0604020202020204" pitchFamily="34" charset="0"/>
                <a:cs typeface="Arial" panose="020B0604020202020204" pitchFamily="34" charset="0"/>
              </a:rPr>
              <a:t>(seit 1970 fast verdoppelt)</a:t>
            </a:r>
          </a:p>
          <a:p>
            <a:pPr marL="0" indent="0" algn="just">
              <a:buNone/>
              <a:tabLst>
                <a:tab pos="447675" algn="l"/>
              </a:tabLst>
            </a:pPr>
            <a:r>
              <a:rPr lang="de-DE" sz="2000" dirty="0" smtClean="0">
                <a:solidFill>
                  <a:schemeClr val="bg1"/>
                </a:solidFill>
                <a:latin typeface="Arial" panose="020B0604020202020204" pitchFamily="34" charset="0"/>
                <a:cs typeface="Arial" panose="020B0604020202020204" pitchFamily="34" charset="0"/>
              </a:rPr>
              <a:t>2020:    </a:t>
            </a:r>
            <a:r>
              <a:rPr lang="de-DE" sz="2000" dirty="0" smtClean="0">
                <a:solidFill>
                  <a:srgbClr val="FF0000"/>
                </a:solidFill>
                <a:latin typeface="Arial" panose="020B0604020202020204" pitchFamily="34" charset="0"/>
                <a:cs typeface="Arial" panose="020B0604020202020204" pitchFamily="34" charset="0"/>
              </a:rPr>
              <a:t>519 000 </a:t>
            </a:r>
            <a:r>
              <a:rPr lang="de-DE" sz="2000" dirty="0" smtClean="0">
                <a:solidFill>
                  <a:schemeClr val="bg1"/>
                </a:solidFill>
                <a:latin typeface="Arial" panose="020B0604020202020204" pitchFamily="34" charset="0"/>
                <a:cs typeface="Arial" panose="020B0604020202020204" pitchFamily="34" charset="0"/>
              </a:rPr>
              <a:t>(Prognose, +7,5%)</a:t>
            </a:r>
          </a:p>
          <a:p>
            <a:pPr marL="0" indent="0" algn="just">
              <a:buNone/>
              <a:tabLst>
                <a:tab pos="447675" algn="l"/>
              </a:tabLst>
            </a:pPr>
            <a:endParaRPr lang="de-DE" sz="100" dirty="0" smtClean="0">
              <a:solidFill>
                <a:schemeClr val="bg1"/>
              </a:solidFill>
              <a:latin typeface="Arial" panose="020B0604020202020204" pitchFamily="34" charset="0"/>
              <a:cs typeface="Arial" panose="020B0604020202020204" pitchFamily="34" charset="0"/>
            </a:endParaRPr>
          </a:p>
          <a:p>
            <a:pPr algn="just">
              <a:tabLst>
                <a:tab pos="447675" algn="l"/>
              </a:tabLst>
            </a:pPr>
            <a:r>
              <a:rPr lang="de-DE" sz="2000" dirty="0" smtClean="0">
                <a:solidFill>
                  <a:schemeClr val="bg1"/>
                </a:solidFill>
                <a:latin typeface="Arial" panose="020B0604020202020204" pitchFamily="34" charset="0"/>
                <a:cs typeface="Arial" panose="020B0604020202020204" pitchFamily="34" charset="0"/>
              </a:rPr>
              <a:t> </a:t>
            </a:r>
            <a:r>
              <a:rPr lang="de-DE" sz="2000" dirty="0" smtClean="0">
                <a:solidFill>
                  <a:srgbClr val="FF0000"/>
                </a:solidFill>
                <a:latin typeface="Arial" panose="020B0604020202020204" pitchFamily="34" charset="0"/>
                <a:cs typeface="Arial" panose="020B0604020202020204" pitchFamily="34" charset="0"/>
              </a:rPr>
              <a:t>223.000</a:t>
            </a:r>
            <a:r>
              <a:rPr lang="de-DE" sz="2000" dirty="0" smtClean="0">
                <a:solidFill>
                  <a:schemeClr val="bg1"/>
                </a:solidFill>
                <a:latin typeface="Arial" panose="020B0604020202020204" pitchFamily="34" charset="0"/>
                <a:cs typeface="Arial" panose="020B0604020202020204" pitchFamily="34" charset="0"/>
              </a:rPr>
              <a:t> Todesfälle (</a:t>
            </a:r>
            <a:r>
              <a:rPr lang="de-DE" sz="2000" dirty="0" smtClean="0">
                <a:solidFill>
                  <a:schemeClr val="bg1"/>
                </a:solidFill>
                <a:latin typeface="Arial" panose="020B0604020202020204" pitchFamily="34" charset="0"/>
                <a:cs typeface="Arial" panose="020B0604020202020204" pitchFamily="34" charset="0"/>
                <a:hlinkClick r:id="rId3"/>
              </a:rPr>
              <a:t>3180 Todesfälle durch den Verkehr, 2017</a:t>
            </a:r>
            <a:r>
              <a:rPr lang="de-DE" sz="2000" dirty="0" smtClean="0">
                <a:solidFill>
                  <a:schemeClr val="bg1"/>
                </a:solidFill>
                <a:latin typeface="Arial" panose="020B0604020202020204" pitchFamily="34" charset="0"/>
                <a:cs typeface="Arial" panose="020B0604020202020204" pitchFamily="34" charset="0"/>
              </a:rPr>
              <a:t>)          Auf einen Verkehrstoten kommen 70 Tote durch Tumorerkrankungen!</a:t>
            </a:r>
          </a:p>
          <a:p>
            <a:pPr algn="just">
              <a:tabLst>
                <a:tab pos="447675" algn="l"/>
              </a:tabLst>
            </a:pPr>
            <a:r>
              <a:rPr lang="de-DE" sz="2000" dirty="0" smtClean="0">
                <a:solidFill>
                  <a:schemeClr val="bg1"/>
                </a:solidFill>
                <a:latin typeface="Arial" panose="020B0604020202020204" pitchFamily="34" charset="0"/>
                <a:cs typeface="Arial" panose="020B0604020202020204" pitchFamily="34" charset="0"/>
              </a:rPr>
              <a:t>Rund </a:t>
            </a:r>
            <a:r>
              <a:rPr lang="de-DE" sz="2000" dirty="0" smtClean="0">
                <a:solidFill>
                  <a:srgbClr val="FF0000"/>
                </a:solidFill>
                <a:latin typeface="Arial" panose="020B0604020202020204" pitchFamily="34" charset="0"/>
                <a:cs typeface="Arial" panose="020B0604020202020204" pitchFamily="34" charset="0"/>
              </a:rPr>
              <a:t>50.000</a:t>
            </a:r>
            <a:r>
              <a:rPr lang="de-DE" sz="2000" dirty="0" smtClean="0">
                <a:solidFill>
                  <a:schemeClr val="bg1"/>
                </a:solidFill>
                <a:latin typeface="Arial" panose="020B0604020202020204" pitchFamily="34" charset="0"/>
                <a:cs typeface="Arial" panose="020B0604020202020204" pitchFamily="34" charset="0"/>
              </a:rPr>
              <a:t> </a:t>
            </a:r>
            <a:r>
              <a:rPr lang="de-DE" sz="2000" dirty="0" smtClean="0">
                <a:solidFill>
                  <a:schemeClr val="bg1"/>
                </a:solidFill>
                <a:latin typeface="Arial" panose="020B0604020202020204" pitchFamily="34" charset="0"/>
                <a:cs typeface="Arial" panose="020B0604020202020204" pitchFamily="34" charset="0"/>
                <a:hlinkClick r:id="rId4"/>
              </a:rPr>
              <a:t>davon sterben aber nicht am Tumor, sondern an Auszehrung</a:t>
            </a:r>
            <a:r>
              <a:rPr lang="de-DE" sz="2000" dirty="0" smtClean="0">
                <a:solidFill>
                  <a:schemeClr val="bg1"/>
                </a:solidFill>
                <a:latin typeface="Arial" panose="020B0604020202020204" pitchFamily="34" charset="0"/>
                <a:cs typeface="Arial" panose="020B0604020202020204" pitchFamily="34" charset="0"/>
              </a:rPr>
              <a:t> (Tumorkachexie), Chance für Bienenprodukte wie Pollen </a:t>
            </a:r>
          </a:p>
          <a:p>
            <a:pPr algn="just">
              <a:tabLst>
                <a:tab pos="447675" algn="l"/>
              </a:tabLst>
            </a:pPr>
            <a:r>
              <a:rPr lang="de-DE" sz="2000" dirty="0">
                <a:solidFill>
                  <a:schemeClr val="bg1"/>
                </a:solidFill>
                <a:latin typeface="Arial" panose="020B0604020202020204" pitchFamily="34" charset="0"/>
                <a:cs typeface="Arial" panose="020B0604020202020204" pitchFamily="34" charset="0"/>
                <a:hlinkClick r:id="rId5"/>
              </a:rPr>
              <a:t>Bei Krebskranken im Endstadium sollte auf eine Chemotherapie verzichtet werden</a:t>
            </a:r>
            <a:endParaRPr lang="de-DE" sz="2000" dirty="0" smtClean="0">
              <a:solidFill>
                <a:schemeClr val="bg1"/>
              </a:solidFill>
              <a:latin typeface="Arial" panose="020B0604020202020204" pitchFamily="34" charset="0"/>
              <a:cs typeface="Arial" panose="020B0604020202020204" pitchFamily="34" charset="0"/>
            </a:endParaRPr>
          </a:p>
          <a:p>
            <a:pPr algn="just">
              <a:tabLst>
                <a:tab pos="447675" algn="l"/>
              </a:tabLst>
            </a:pPr>
            <a:r>
              <a:rPr lang="de-DE" sz="2000" dirty="0" smtClean="0">
                <a:solidFill>
                  <a:schemeClr val="bg1"/>
                </a:solidFill>
                <a:latin typeface="Arial" panose="020B0604020202020204" pitchFamily="34" charset="0"/>
                <a:cs typeface="Arial" panose="020B0604020202020204" pitchFamily="34" charset="0"/>
              </a:rPr>
              <a:t>Es erkranken und sterben ca. 20% mehr Männer als Frauen an Krebs </a:t>
            </a:r>
          </a:p>
          <a:p>
            <a:pPr marL="0" indent="0" algn="just">
              <a:buNone/>
              <a:tabLst>
                <a:tab pos="447675" algn="l"/>
              </a:tabLst>
            </a:pPr>
            <a:r>
              <a:rPr lang="de-DE" altLang="pt-PT" sz="1400" dirty="0">
                <a:solidFill>
                  <a:schemeClr val="bg1"/>
                </a:solidFill>
                <a:latin typeface="Arial" panose="020B0604020202020204" pitchFamily="34" charset="0"/>
                <a:cs typeface="Arial" panose="020B0604020202020204" pitchFamily="34" charset="0"/>
                <a:hlinkClick r:id="rId6"/>
              </a:rPr>
              <a:t>https://de.statista.com/statistik/daten/studie/204615/umfrage/kosten-neuer-krebserkrankungen-weltweit-nach-krebs-und-kostenart</a:t>
            </a:r>
            <a:r>
              <a:rPr lang="de-DE" altLang="pt-PT" sz="1400" dirty="0" smtClean="0">
                <a:solidFill>
                  <a:schemeClr val="bg1"/>
                </a:solidFill>
                <a:latin typeface="Arial" panose="020B0604020202020204" pitchFamily="34" charset="0"/>
                <a:cs typeface="Arial" panose="020B0604020202020204" pitchFamily="34" charset="0"/>
                <a:hlinkClick r:id="rId6"/>
              </a:rPr>
              <a:t>/</a:t>
            </a:r>
            <a:r>
              <a:rPr lang="de-DE" altLang="pt-PT" sz="1400" dirty="0" smtClean="0">
                <a:solidFill>
                  <a:schemeClr val="bg1"/>
                </a:solidFill>
                <a:latin typeface="Arial" panose="020B0604020202020204" pitchFamily="34" charset="0"/>
                <a:cs typeface="Arial" panose="020B0604020202020204" pitchFamily="34" charset="0"/>
              </a:rPr>
              <a:t> </a:t>
            </a:r>
            <a:endParaRPr lang="de-DE" altLang="pt-PT" sz="8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fontScale="90000"/>
          </a:bodyPr>
          <a:lstStyle/>
          <a:p>
            <a:r>
              <a:rPr lang="de-DE" altLang="pt-PT" sz="3200" b="1" dirty="0" smtClean="0">
                <a:effectLst>
                  <a:outerShdw blurRad="38100" dist="38100" dir="2700000" algn="tl">
                    <a:srgbClr val="FFFFFF"/>
                  </a:outerShdw>
                </a:effectLst>
              </a:rPr>
              <a:t>Tumorerkrankungen in der BRD (2013…)</a:t>
            </a:r>
            <a:br>
              <a:rPr lang="de-DE" altLang="pt-PT" sz="3200" b="1" dirty="0" smtClean="0">
                <a:effectLst>
                  <a:outerShdw blurRad="38100" dist="38100" dir="2700000" algn="tl">
                    <a:srgbClr val="FFFFFF"/>
                  </a:outerShdw>
                </a:effectLst>
              </a:rPr>
            </a:br>
            <a:r>
              <a:rPr lang="de-DE" altLang="pt-PT" sz="1100" b="1" dirty="0">
                <a:effectLst>
                  <a:outerShdw blurRad="38100" dist="38100" dir="2700000" algn="tl">
                    <a:srgbClr val="FFFFFF"/>
                  </a:outerShdw>
                </a:effectLst>
              </a:rPr>
              <a:t>(Quelle: </a:t>
            </a:r>
            <a:r>
              <a:rPr lang="de-DE" altLang="pt-PT" sz="1100" b="1" dirty="0">
                <a:effectLst>
                  <a:outerShdw blurRad="38100" dist="38100" dir="2700000" algn="tl">
                    <a:srgbClr val="FFFFFF"/>
                  </a:outerShdw>
                </a:effectLst>
                <a:hlinkClick r:id="rId7"/>
              </a:rPr>
              <a:t>https://</a:t>
            </a:r>
            <a:r>
              <a:rPr lang="de-DE" altLang="pt-PT" sz="1100" b="1" dirty="0" smtClean="0">
                <a:effectLst>
                  <a:outerShdw blurRad="38100" dist="38100" dir="2700000" algn="tl">
                    <a:srgbClr val="FFFFFF"/>
                  </a:outerShdw>
                </a:effectLst>
                <a:hlinkClick r:id="rId7"/>
              </a:rPr>
              <a:t>www.bundesgesundheitsministerium.de/fileadmin/Dateien/3_Downloads/K/Krebs/Krebsgeschehen_RKI.pdf</a:t>
            </a:r>
            <a:r>
              <a:rPr lang="de-DE" altLang="pt-PT" sz="1100" b="1" dirty="0" smtClean="0">
                <a:effectLst>
                  <a:outerShdw blurRad="38100" dist="38100" dir="2700000" algn="tl">
                    <a:srgbClr val="FFFFFF"/>
                  </a:outerShdw>
                </a:effectLst>
              </a:rPr>
              <a:t>) </a:t>
            </a:r>
            <a:endParaRPr lang="de-DE" sz="1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15</a:t>
            </a:fld>
            <a:endParaRPr lang="en-US" dirty="0"/>
          </a:p>
        </p:txBody>
      </p:sp>
    </p:spTree>
    <p:extLst>
      <p:ext uri="{BB962C8B-B14F-4D97-AF65-F5344CB8AC3E}">
        <p14:creationId xmlns:p14="http://schemas.microsoft.com/office/powerpoint/2010/main" val="374739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76872"/>
            <a:ext cx="8388464" cy="4176464"/>
          </a:xfrm>
        </p:spPr>
        <p:txBody>
          <a:bodyPr>
            <a:noAutofit/>
          </a:bodyPr>
          <a:lstStyle/>
          <a:p>
            <a:pPr marL="0" indent="0" algn="ctr">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Es gibt Tiere die bekommen definitiv keine Tumore!</a:t>
            </a:r>
          </a:p>
          <a:p>
            <a:pPr marL="0" indent="0" algn="ctr">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Die Nacktmulle! </a:t>
            </a:r>
            <a:r>
              <a:rPr lang="de-DE" altLang="pt-PT" dirty="0" smtClean="0">
                <a:solidFill>
                  <a:schemeClr val="bg1"/>
                </a:solidFill>
                <a:latin typeface="Arial" panose="020B0604020202020204" pitchFamily="34" charset="0"/>
                <a:cs typeface="Arial" panose="020B0604020202020204" pitchFamily="34" charset="0"/>
                <a:hlinkClick r:id="rId3"/>
              </a:rPr>
              <a:t>Artikel</a:t>
            </a:r>
            <a:endParaRPr lang="de-DE" altLang="pt-PT" dirty="0" smtClean="0">
              <a:solidFill>
                <a:schemeClr val="bg1"/>
              </a:solidFill>
              <a:latin typeface="Arial" panose="020B0604020202020204" pitchFamily="34" charset="0"/>
              <a:cs typeface="Arial" panose="020B0604020202020204" pitchFamily="34" charset="0"/>
            </a:endParaRPr>
          </a:p>
          <a:p>
            <a:pPr marL="0" indent="0" algn="ctr">
              <a:buNone/>
              <a:tabLst>
                <a:tab pos="447675" algn="l"/>
              </a:tabLst>
            </a:pPr>
            <a:endParaRPr lang="de-DE" altLang="pt-PT"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Im frühen 20. Jahrhundert waren Tumore bei Eskimos, dank ihrer traditionellen Ernährung und der fehlenden Umweltverschmutzung, so gut wie unbekannt. Das hat sich erst mit der Umstellung auf „moderne Ernährungsformen“ ab den 1960ern geändert!</a:t>
            </a: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Der Tumor-Betrug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16</a:t>
            </a:fld>
            <a:endParaRPr lang="en-US" dirty="0"/>
          </a:p>
        </p:txBody>
      </p:sp>
    </p:spTree>
    <p:extLst>
      <p:ext uri="{BB962C8B-B14F-4D97-AF65-F5344CB8AC3E}">
        <p14:creationId xmlns:p14="http://schemas.microsoft.com/office/powerpoint/2010/main" val="237221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76872"/>
            <a:ext cx="8646274" cy="4176464"/>
          </a:xfrm>
        </p:spPr>
        <p:txBody>
          <a:bodyPr>
            <a:noAutofit/>
          </a:bodyPr>
          <a:lstStyle/>
          <a:p>
            <a:pPr marL="0" indent="0">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Augen-, Bauchspeicheldrüsen-, Blasen-, Brust-, Darm-, Eierstock-, Gebärmutterhals-, Gehirn-</a:t>
            </a:r>
            <a:r>
              <a:rPr lang="de-DE" altLang="pt-PT" dirty="0">
                <a:solidFill>
                  <a:schemeClr val="bg1"/>
                </a:solidFill>
                <a:latin typeface="Arial" panose="020B0604020202020204" pitchFamily="34" charset="0"/>
                <a:cs typeface="Arial" panose="020B0604020202020204" pitchFamily="34" charset="0"/>
              </a:rPr>
              <a:t>, </a:t>
            </a:r>
            <a:r>
              <a:rPr lang="de-DE" altLang="pt-PT" dirty="0" smtClean="0">
                <a:solidFill>
                  <a:schemeClr val="bg1"/>
                </a:solidFill>
                <a:latin typeface="Arial" panose="020B0604020202020204" pitchFamily="34" charset="0"/>
                <a:cs typeface="Arial" panose="020B0604020202020204" pitchFamily="34" charset="0"/>
              </a:rPr>
              <a:t>Haut-, Hoden-, Kehlkopf-, Knochenmarks-, Leber-</a:t>
            </a:r>
            <a:r>
              <a:rPr lang="de-DE" altLang="pt-PT" dirty="0">
                <a:solidFill>
                  <a:schemeClr val="bg1"/>
                </a:solidFill>
                <a:latin typeface="Arial" panose="020B0604020202020204" pitchFamily="34" charset="0"/>
                <a:cs typeface="Arial" panose="020B0604020202020204" pitchFamily="34" charset="0"/>
              </a:rPr>
              <a:t>, Lungen-, </a:t>
            </a:r>
            <a:r>
              <a:rPr lang="de-DE" altLang="pt-PT" dirty="0" smtClean="0">
                <a:solidFill>
                  <a:schemeClr val="bg1"/>
                </a:solidFill>
                <a:latin typeface="Arial" panose="020B0604020202020204" pitchFamily="34" charset="0"/>
                <a:cs typeface="Arial" panose="020B0604020202020204" pitchFamily="34" charset="0"/>
              </a:rPr>
              <a:t>Lymphdrüsen-, Magen-, Mund-, Nieren-, Prostata-, Zungentumore …</a:t>
            </a:r>
          </a:p>
          <a:p>
            <a:pPr marL="0" indent="0">
              <a:buNone/>
              <a:tabLst>
                <a:tab pos="447675" algn="l"/>
              </a:tabLst>
            </a:pPr>
            <a:endParaRPr lang="de-DE" altLang="pt-PT" dirty="0">
              <a:solidFill>
                <a:schemeClr val="bg1"/>
              </a:solidFill>
              <a:latin typeface="Arial" panose="020B0604020202020204" pitchFamily="34" charset="0"/>
              <a:cs typeface="Arial" panose="020B0604020202020204" pitchFamily="34" charset="0"/>
            </a:endParaRPr>
          </a:p>
          <a:p>
            <a:pPr marL="0" indent="0">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Nennen Sie jetzt ein Organ das äußerst selten von Tumoren befallen wird!</a:t>
            </a:r>
          </a:p>
        </p:txBody>
      </p:sp>
      <p:sp>
        <p:nvSpPr>
          <p:cNvPr id="2" name="Título 1"/>
          <p:cNvSpPr>
            <a:spLocks noGrp="1"/>
          </p:cNvSpPr>
          <p:nvPr>
            <p:ph type="title"/>
          </p:nvPr>
        </p:nvSpPr>
        <p:spPr>
          <a:xfrm>
            <a:off x="323999" y="609186"/>
            <a:ext cx="7200000" cy="1368152"/>
          </a:xfrm>
        </p:spPr>
        <p:txBody>
          <a:bodyPr>
            <a:normAutofit/>
          </a:bodyPr>
          <a:lstStyle/>
          <a:p>
            <a:r>
              <a:rPr lang="de-DE" sz="3200" b="1" dirty="0" smtClean="0">
                <a:effectLst>
                  <a:outerShdw blurRad="38100" dist="38100" dir="2700000" algn="tl">
                    <a:srgbClr val="FFFFFF"/>
                  </a:outerShdw>
                </a:effectLst>
              </a:rPr>
              <a:t>Tumore in verschieden Organen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17</a:t>
            </a:fld>
            <a:endParaRPr lang="en-US" dirty="0"/>
          </a:p>
        </p:txBody>
      </p:sp>
    </p:spTree>
    <p:extLst>
      <p:ext uri="{BB962C8B-B14F-4D97-AF65-F5344CB8AC3E}">
        <p14:creationId xmlns:p14="http://schemas.microsoft.com/office/powerpoint/2010/main" val="3501279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76872"/>
            <a:ext cx="8682274" cy="4581128"/>
          </a:xfrm>
        </p:spPr>
        <p:txBody>
          <a:bodyPr>
            <a:noAutofit/>
          </a:bodyPr>
          <a:lstStyle/>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Das </a:t>
            </a:r>
            <a:r>
              <a:rPr lang="de-DE" altLang="pt-PT" dirty="0" smtClean="0">
                <a:solidFill>
                  <a:schemeClr val="bg1"/>
                </a:solidFill>
                <a:latin typeface="Arial" panose="020B0604020202020204" pitchFamily="34" charset="0"/>
                <a:cs typeface="Arial" panose="020B0604020202020204" pitchFamily="34" charset="0"/>
                <a:hlinkClick r:id="rId3"/>
              </a:rPr>
              <a:t>Herz wird äußerst selten von Tumoren befallen </a:t>
            </a:r>
            <a:r>
              <a:rPr lang="de-DE" altLang="pt-PT" dirty="0" smtClean="0">
                <a:solidFill>
                  <a:schemeClr val="bg1"/>
                </a:solidFill>
                <a:latin typeface="Arial" panose="020B0604020202020204" pitchFamily="34" charset="0"/>
                <a:cs typeface="Arial" panose="020B0604020202020204" pitchFamily="34" charset="0"/>
              </a:rPr>
              <a:t>und ist der einzige Muskel, der ohne Pause bis zu Ihrem Lebensende in Bewegung ist!</a:t>
            </a:r>
          </a:p>
          <a:p>
            <a:pPr marL="0" indent="0" algn="just">
              <a:buNone/>
              <a:tabLst>
                <a:tab pos="447675" algn="l"/>
              </a:tabLst>
            </a:pPr>
            <a:endParaRPr lang="de-DE" altLang="pt-PT" sz="8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Es stellt sich also die Frage, ob </a:t>
            </a:r>
            <a:r>
              <a:rPr lang="de-DE" altLang="pt-PT" dirty="0" smtClean="0">
                <a:solidFill>
                  <a:srgbClr val="FF0000"/>
                </a:solidFill>
                <a:latin typeface="Arial" panose="020B0604020202020204" pitchFamily="34" charset="0"/>
                <a:cs typeface="Arial" panose="020B0604020202020204" pitchFamily="34" charset="0"/>
              </a:rPr>
              <a:t>fehlende Bewegung </a:t>
            </a:r>
            <a:r>
              <a:rPr lang="de-DE" altLang="pt-PT" dirty="0" smtClean="0">
                <a:solidFill>
                  <a:schemeClr val="bg1"/>
                </a:solidFill>
                <a:latin typeface="Arial" panose="020B0604020202020204" pitchFamily="34" charset="0"/>
                <a:cs typeface="Arial" panose="020B0604020202020204" pitchFamily="34" charset="0"/>
              </a:rPr>
              <a:t>die Wahrscheinlichkeit für eine Tumorerkrankung erhöht? Diese Frage schauen wir uns jetzt einmal anhand der neuesten schulmedizinischen Studien vom deutschen Krebsforschungs-zentrum in Heidelberg von September 2018 genauer an!</a:t>
            </a:r>
          </a:p>
          <a:p>
            <a:pPr marL="0" indent="0">
              <a:buNone/>
              <a:tabLst>
                <a:tab pos="447675" algn="l"/>
              </a:tabLst>
            </a:pPr>
            <a:r>
              <a:rPr lang="de-DE" altLang="pt-PT" sz="1200" dirty="0">
                <a:solidFill>
                  <a:schemeClr val="bg1"/>
                </a:solidFill>
                <a:latin typeface="Arial" panose="020B0604020202020204" pitchFamily="34" charset="0"/>
                <a:cs typeface="Arial" panose="020B0604020202020204" pitchFamily="34" charset="0"/>
              </a:rPr>
              <a:t>(</a:t>
            </a:r>
            <a:r>
              <a:rPr lang="de-DE" altLang="pt-PT" sz="1200" dirty="0">
                <a:solidFill>
                  <a:schemeClr val="bg1"/>
                </a:solidFill>
                <a:latin typeface="Arial" panose="020B0604020202020204" pitchFamily="34" charset="0"/>
                <a:cs typeface="Arial" panose="020B0604020202020204" pitchFamily="34" charset="0"/>
                <a:hlinkClick r:id="rId4"/>
              </a:rPr>
              <a:t>https://</a:t>
            </a:r>
            <a:r>
              <a:rPr lang="de-DE" altLang="pt-PT" sz="1200" dirty="0" smtClean="0">
                <a:solidFill>
                  <a:schemeClr val="bg1"/>
                </a:solidFill>
                <a:latin typeface="Arial" panose="020B0604020202020204" pitchFamily="34" charset="0"/>
                <a:cs typeface="Arial" panose="020B0604020202020204" pitchFamily="34" charset="0"/>
                <a:hlinkClick r:id="rId4"/>
              </a:rPr>
              <a:t>www.krebsinformationsdienst.de/vorbeugung/risiken/sport.php</a:t>
            </a:r>
            <a:r>
              <a:rPr lang="de-DE" altLang="pt-PT" sz="1200" dirty="0" smtClean="0">
                <a:solidFill>
                  <a:schemeClr val="bg1"/>
                </a:solidFill>
                <a:latin typeface="Arial" panose="020B0604020202020204" pitchFamily="34" charset="0"/>
                <a:cs typeface="Arial" panose="020B0604020202020204" pitchFamily="34" charset="0"/>
              </a:rPr>
              <a:t>, </a:t>
            </a:r>
            <a:r>
              <a:rPr lang="de-DE" altLang="pt-PT" sz="1200" dirty="0" smtClean="0">
                <a:solidFill>
                  <a:schemeClr val="bg1"/>
                </a:solidFill>
                <a:latin typeface="Arial" panose="020B0604020202020204" pitchFamily="34" charset="0"/>
                <a:cs typeface="Arial" panose="020B0604020202020204" pitchFamily="34" charset="0"/>
                <a:hlinkClick r:id="rId5"/>
              </a:rPr>
              <a:t>Studie</a:t>
            </a:r>
            <a:r>
              <a:rPr lang="de-DE" altLang="pt-PT" sz="1200" dirty="0" smtClean="0">
                <a:solidFill>
                  <a:schemeClr val="bg1"/>
                </a:solidFill>
                <a:latin typeface="Arial" panose="020B0604020202020204" pitchFamily="34" charset="0"/>
                <a:cs typeface="Arial" panose="020B0604020202020204" pitchFamily="34" charset="0"/>
              </a:rPr>
              <a:t>)</a:t>
            </a:r>
          </a:p>
        </p:txBody>
      </p:sp>
      <p:sp>
        <p:nvSpPr>
          <p:cNvPr id="2" name="Título 1"/>
          <p:cNvSpPr>
            <a:spLocks noGrp="1"/>
          </p:cNvSpPr>
          <p:nvPr>
            <p:ph type="title"/>
          </p:nvPr>
        </p:nvSpPr>
        <p:spPr>
          <a:xfrm>
            <a:off x="323999" y="609186"/>
            <a:ext cx="7200000" cy="1368152"/>
          </a:xfrm>
        </p:spPr>
        <p:txBody>
          <a:bodyPr>
            <a:normAutofit/>
          </a:bodyPr>
          <a:lstStyle/>
          <a:p>
            <a:r>
              <a:rPr lang="de-DE" sz="3200" b="1" dirty="0" smtClean="0">
                <a:effectLst>
                  <a:outerShdw blurRad="38100" dist="38100" dir="2700000" algn="tl">
                    <a:srgbClr val="FFFFFF"/>
                  </a:outerShdw>
                </a:effectLst>
              </a:rPr>
              <a:t>Tumore im Herzen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18</a:t>
            </a:fld>
            <a:endParaRPr lang="en-US" dirty="0"/>
          </a:p>
        </p:txBody>
      </p:sp>
    </p:spTree>
    <p:extLst>
      <p:ext uri="{BB962C8B-B14F-4D97-AF65-F5344CB8AC3E}">
        <p14:creationId xmlns:p14="http://schemas.microsoft.com/office/powerpoint/2010/main" val="2814094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496472" cy="4536504"/>
          </a:xfrm>
        </p:spPr>
        <p:txBody>
          <a:bodyPr>
            <a:noAutofit/>
          </a:bodyPr>
          <a:lstStyle/>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hlinkClick r:id="rId3"/>
              </a:rPr>
              <a:t>Studien</a:t>
            </a:r>
            <a:r>
              <a:rPr lang="de-DE" altLang="pt-PT" dirty="0" smtClean="0">
                <a:solidFill>
                  <a:schemeClr val="bg1"/>
                </a:solidFill>
                <a:latin typeface="Arial" panose="020B0604020202020204" pitchFamily="34" charset="0"/>
                <a:cs typeface="Arial" panose="020B0604020202020204" pitchFamily="34" charset="0"/>
              </a:rPr>
              <a:t> von </a:t>
            </a:r>
            <a:r>
              <a:rPr lang="de-DE" altLang="pt-PT" b="1" dirty="0" smtClean="0">
                <a:solidFill>
                  <a:srgbClr val="FF0000"/>
                </a:solidFill>
                <a:latin typeface="Arial" panose="020B0604020202020204" pitchFamily="34" charset="0"/>
                <a:cs typeface="Arial" panose="020B0604020202020204" pitchFamily="34" charset="0"/>
              </a:rPr>
              <a:t>September </a:t>
            </a:r>
            <a:r>
              <a:rPr lang="de-DE" altLang="pt-PT" b="1" dirty="0">
                <a:solidFill>
                  <a:srgbClr val="FF0000"/>
                </a:solidFill>
                <a:latin typeface="Arial" panose="020B0604020202020204" pitchFamily="34" charset="0"/>
                <a:cs typeface="Arial" panose="020B0604020202020204" pitchFamily="34" charset="0"/>
              </a:rPr>
              <a:t>2018 </a:t>
            </a:r>
            <a:r>
              <a:rPr lang="de-DE" altLang="pt-PT" dirty="0">
                <a:solidFill>
                  <a:schemeClr val="bg1"/>
                </a:solidFill>
                <a:latin typeface="Arial" panose="020B0604020202020204" pitchFamily="34" charset="0"/>
                <a:cs typeface="Arial" panose="020B0604020202020204" pitchFamily="34" charset="0"/>
              </a:rPr>
              <a:t>vom </a:t>
            </a:r>
            <a:r>
              <a:rPr lang="de-DE" altLang="pt-PT" b="1" dirty="0" smtClean="0">
                <a:solidFill>
                  <a:srgbClr val="FF0000"/>
                </a:solidFill>
                <a:latin typeface="Arial" panose="020B0604020202020204" pitchFamily="34" charset="0"/>
                <a:cs typeface="Arial" panose="020B0604020202020204" pitchFamily="34" charset="0"/>
              </a:rPr>
              <a:t>deutschen Krebs-Forschungszentrum </a:t>
            </a:r>
            <a:r>
              <a:rPr lang="de-DE" altLang="pt-PT" b="1" dirty="0">
                <a:solidFill>
                  <a:srgbClr val="FF0000"/>
                </a:solidFill>
                <a:latin typeface="Arial" panose="020B0604020202020204" pitchFamily="34" charset="0"/>
                <a:cs typeface="Arial" panose="020B0604020202020204" pitchFamily="34" charset="0"/>
              </a:rPr>
              <a:t>in Heidelberg</a:t>
            </a:r>
            <a:r>
              <a:rPr lang="de-DE" altLang="pt-PT" dirty="0" smtClean="0">
                <a:solidFill>
                  <a:schemeClr val="bg1"/>
                </a:solidFill>
                <a:latin typeface="Arial" panose="020B0604020202020204" pitchFamily="34" charset="0"/>
                <a:cs typeface="Arial" panose="020B0604020202020204" pitchFamily="34" charset="0"/>
              </a:rPr>
              <a:t>.</a:t>
            </a:r>
          </a:p>
          <a:p>
            <a:pPr marL="0" indent="0" algn="just">
              <a:buNone/>
              <a:tabLst>
                <a:tab pos="447675" algn="l"/>
              </a:tabLst>
            </a:pPr>
            <a:endParaRPr lang="de-DE" sz="1800" dirty="0">
              <a:solidFill>
                <a:schemeClr val="bg1"/>
              </a:solidFill>
            </a:endParaRPr>
          </a:p>
          <a:p>
            <a:pPr marL="0" indent="0" algn="just">
              <a:spcBef>
                <a:spcPts val="1200"/>
              </a:spcBef>
              <a:spcAft>
                <a:spcPts val="1200"/>
              </a:spcAft>
              <a:buNone/>
              <a:tabLst>
                <a:tab pos="447675" algn="l"/>
              </a:tabLst>
            </a:pPr>
            <a:r>
              <a:rPr lang="de-DE" dirty="0" smtClean="0">
                <a:solidFill>
                  <a:schemeClr val="bg1"/>
                </a:solidFill>
                <a:hlinkClick r:id="rId4"/>
              </a:rPr>
              <a:t>Krebs </a:t>
            </a:r>
            <a:r>
              <a:rPr lang="de-DE" dirty="0">
                <a:solidFill>
                  <a:schemeClr val="bg1"/>
                </a:solidFill>
                <a:hlinkClick r:id="rId4"/>
              </a:rPr>
              <a:t>durch Rauchen und hohen </a:t>
            </a:r>
            <a:r>
              <a:rPr lang="de-DE" dirty="0" smtClean="0">
                <a:solidFill>
                  <a:schemeClr val="bg1"/>
                </a:solidFill>
                <a:hlinkClick r:id="rId4"/>
              </a:rPr>
              <a:t>Alkoholkonsum</a:t>
            </a:r>
            <a:r>
              <a:rPr lang="de-DE" dirty="0" smtClean="0">
                <a:solidFill>
                  <a:schemeClr val="bg1"/>
                </a:solidFill>
              </a:rPr>
              <a:t> Es lassen sich rund 86% der Lungentumore durch den Verzicht auf Rauchen verhindern!</a:t>
            </a:r>
          </a:p>
          <a:p>
            <a:pPr marL="0" indent="0" algn="just">
              <a:spcBef>
                <a:spcPts val="1200"/>
              </a:spcBef>
              <a:spcAft>
                <a:spcPts val="1200"/>
              </a:spcAft>
              <a:buNone/>
              <a:tabLst>
                <a:tab pos="447675" algn="l"/>
              </a:tabLst>
            </a:pPr>
            <a:r>
              <a:rPr lang="de-DE" dirty="0" smtClean="0">
                <a:solidFill>
                  <a:schemeClr val="bg1"/>
                </a:solidFill>
                <a:hlinkClick r:id="rId5"/>
              </a:rPr>
              <a:t>Krebs </a:t>
            </a:r>
            <a:r>
              <a:rPr lang="de-DE" dirty="0">
                <a:solidFill>
                  <a:schemeClr val="bg1"/>
                </a:solidFill>
                <a:hlinkClick r:id="rId5"/>
              </a:rPr>
              <a:t>durch Übergewicht, geringe körperliche Aktivität und </a:t>
            </a:r>
            <a:r>
              <a:rPr lang="de-DE" dirty="0" smtClean="0">
                <a:solidFill>
                  <a:schemeClr val="bg1"/>
                </a:solidFill>
                <a:hlinkClick r:id="rId5"/>
              </a:rPr>
              <a:t>ungesunde </a:t>
            </a:r>
            <a:r>
              <a:rPr lang="de-DE" dirty="0">
                <a:solidFill>
                  <a:schemeClr val="bg1"/>
                </a:solidFill>
                <a:hlinkClick r:id="rId5"/>
              </a:rPr>
              <a:t>Ernährung </a:t>
            </a:r>
            <a:endParaRPr lang="de-DE" dirty="0" smtClean="0">
              <a:solidFill>
                <a:schemeClr val="bg1"/>
              </a:solidFill>
            </a:endParaRPr>
          </a:p>
          <a:p>
            <a:pPr marL="0" indent="0" algn="just">
              <a:spcBef>
                <a:spcPts val="1200"/>
              </a:spcBef>
              <a:spcAft>
                <a:spcPts val="1200"/>
              </a:spcAft>
              <a:buNone/>
              <a:tabLst>
                <a:tab pos="447675" algn="l"/>
              </a:tabLst>
            </a:pPr>
            <a:r>
              <a:rPr lang="de-DE" dirty="0" smtClean="0">
                <a:solidFill>
                  <a:schemeClr val="bg1"/>
                </a:solidFill>
                <a:hlinkClick r:id="rId6"/>
              </a:rPr>
              <a:t>Krebs </a:t>
            </a:r>
            <a:r>
              <a:rPr lang="de-DE" dirty="0">
                <a:solidFill>
                  <a:schemeClr val="bg1"/>
                </a:solidFill>
                <a:hlinkClick r:id="rId6"/>
              </a:rPr>
              <a:t>durch Infektionen und ausgewählte </a:t>
            </a:r>
            <a:r>
              <a:rPr lang="de-DE" dirty="0" smtClean="0">
                <a:solidFill>
                  <a:schemeClr val="bg1"/>
                </a:solidFill>
                <a:hlinkClick r:id="rId6"/>
              </a:rPr>
              <a:t>Umweltfaktoren</a:t>
            </a:r>
            <a:endParaRPr lang="de-DE" dirty="0" smtClean="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laut Schulmedizin</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19</a:t>
            </a:fld>
            <a:endParaRPr lang="en-US" dirty="0"/>
          </a:p>
        </p:txBody>
      </p:sp>
    </p:spTree>
    <p:extLst>
      <p:ext uri="{BB962C8B-B14F-4D97-AF65-F5344CB8AC3E}">
        <p14:creationId xmlns:p14="http://schemas.microsoft.com/office/powerpoint/2010/main" val="3168087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FED3CB9-049B-4F4F-82D1-8A95299C975C}" type="slidenum">
              <a:rPr lang="en-US" smtClean="0"/>
              <a:pPr/>
              <a:t>2</a:t>
            </a:fld>
            <a:endParaRPr lang="en-US" dirty="0"/>
          </a:p>
        </p:txBody>
      </p:sp>
      <p:pic>
        <p:nvPicPr>
          <p:cNvPr id="2" name="Inhaltsplatzhalter 1"/>
          <p:cNvPicPr>
            <a:picLocks noGrp="1" noChangeAspect="1"/>
          </p:cNvPicPr>
          <p:nvPr>
            <p:ph idx="1"/>
          </p:nvPr>
        </p:nvPicPr>
        <p:blipFill>
          <a:blip r:embed="rId2"/>
          <a:stretch>
            <a:fillRect/>
          </a:stretch>
        </p:blipFill>
        <p:spPr>
          <a:xfrm>
            <a:off x="2634456" y="3632795"/>
            <a:ext cx="3810000" cy="2676525"/>
          </a:xfrm>
          <a:prstGeom prst="rect">
            <a:avLst/>
          </a:prstGeom>
        </p:spPr>
      </p:pic>
      <p:sp>
        <p:nvSpPr>
          <p:cNvPr id="7" name="Título 1"/>
          <p:cNvSpPr txBox="1">
            <a:spLocks/>
          </p:cNvSpPr>
          <p:nvPr/>
        </p:nvSpPr>
        <p:spPr>
          <a:xfrm>
            <a:off x="323999" y="609186"/>
            <a:ext cx="7200000" cy="1368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DE" altLang="pt-PT" sz="3200" b="1" dirty="0" smtClean="0">
                <a:effectLst>
                  <a:outerShdw blurRad="38100" dist="38100" dir="2700000" algn="tl">
                    <a:srgbClr val="FFFFFF"/>
                  </a:outerShdw>
                </a:effectLst>
              </a:rPr>
              <a:t>Tumorprävention</a:t>
            </a:r>
            <a:endParaRPr lang="de-DE" sz="1100" dirty="0"/>
          </a:p>
        </p:txBody>
      </p:sp>
      <p:sp>
        <p:nvSpPr>
          <p:cNvPr id="6" name="Untertitel 2"/>
          <p:cNvSpPr txBox="1">
            <a:spLocks/>
          </p:cNvSpPr>
          <p:nvPr/>
        </p:nvSpPr>
        <p:spPr>
          <a:xfrm>
            <a:off x="323999" y="2276872"/>
            <a:ext cx="8431088" cy="4404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de-DE" sz="2000" b="1" dirty="0" smtClean="0">
                <a:solidFill>
                  <a:srgbClr val="FF0000"/>
                </a:solidFill>
              </a:rPr>
              <a:t>Gewidmet meinem 2017 verstorbenen Freund:</a:t>
            </a:r>
          </a:p>
          <a:p>
            <a:pPr marL="0" indent="0" algn="ctr">
              <a:spcBef>
                <a:spcPts val="0"/>
              </a:spcBef>
              <a:spcAft>
                <a:spcPts val="600"/>
              </a:spcAft>
              <a:buFont typeface="Arial" panose="020B0604020202020204" pitchFamily="34" charset="0"/>
              <a:buNone/>
            </a:pPr>
            <a:r>
              <a:rPr lang="de-DE" sz="2000" b="1" dirty="0" smtClean="0">
                <a:solidFill>
                  <a:srgbClr val="FF0000"/>
                </a:solidFill>
              </a:rPr>
              <a:t>Dem „Tumorspezialisten“ Professeur Dr. Eberhard Bengsch</a:t>
            </a:r>
          </a:p>
          <a:p>
            <a:pPr marL="0" indent="0" algn="ctr">
              <a:spcBef>
                <a:spcPts val="0"/>
              </a:spcBef>
              <a:spcAft>
                <a:spcPts val="600"/>
              </a:spcAft>
              <a:buFont typeface="Arial" panose="020B0604020202020204" pitchFamily="34" charset="0"/>
              <a:buNone/>
            </a:pPr>
            <a:r>
              <a:rPr lang="de-DE" sz="2000" b="1" dirty="0" smtClean="0">
                <a:solidFill>
                  <a:srgbClr val="FF0000"/>
                </a:solidFill>
              </a:rPr>
              <a:t>Einem der außergewöhnlichsten Menschen, dem ich je begegnet bin! </a:t>
            </a:r>
            <a:endParaRPr lang="de-DE" sz="2000" dirty="0">
              <a:solidFill>
                <a:schemeClr val="bg1"/>
              </a:solidFill>
            </a:endParaRPr>
          </a:p>
        </p:txBody>
      </p:sp>
      <p:sp>
        <p:nvSpPr>
          <p:cNvPr id="3" name="Textfeld 2"/>
          <p:cNvSpPr txBox="1"/>
          <p:nvPr/>
        </p:nvSpPr>
        <p:spPr>
          <a:xfrm>
            <a:off x="6639272" y="5939988"/>
            <a:ext cx="1224136" cy="369332"/>
          </a:xfrm>
          <a:prstGeom prst="rect">
            <a:avLst/>
          </a:prstGeom>
          <a:noFill/>
        </p:spPr>
        <p:txBody>
          <a:bodyPr wrap="square" rtlCol="0">
            <a:spAutoFit/>
          </a:bodyPr>
          <a:lstStyle/>
          <a:p>
            <a:r>
              <a:rPr lang="de-DE" dirty="0" smtClean="0">
                <a:solidFill>
                  <a:schemeClr val="bg1"/>
                </a:solidFill>
              </a:rPr>
              <a:t>(</a:t>
            </a:r>
            <a:r>
              <a:rPr lang="de-DE" dirty="0" smtClean="0">
                <a:solidFill>
                  <a:schemeClr val="bg1"/>
                </a:solidFill>
                <a:hlinkClick r:id="rId3"/>
              </a:rPr>
              <a:t>Quelle</a:t>
            </a:r>
            <a:r>
              <a:rPr lang="de-DE" dirty="0" smtClean="0">
                <a:solidFill>
                  <a:schemeClr val="bg1"/>
                </a:solidFill>
              </a:rPr>
              <a:t>)</a:t>
            </a:r>
            <a:endParaRPr lang="de-DE" dirty="0">
              <a:solidFill>
                <a:schemeClr val="bg1"/>
              </a:solidFill>
            </a:endParaRPr>
          </a:p>
        </p:txBody>
      </p:sp>
    </p:spTree>
    <p:extLst>
      <p:ext uri="{BB962C8B-B14F-4D97-AF65-F5344CB8AC3E}">
        <p14:creationId xmlns:p14="http://schemas.microsoft.com/office/powerpoint/2010/main" val="87961362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688152" cy="4536504"/>
          </a:xfrm>
        </p:spPr>
        <p:txBody>
          <a:bodyPr>
            <a:noAutofit/>
          </a:bodyPr>
          <a:lstStyle/>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Wir haben die Anteile der Tumorneuerkrankungen im Jahr 2018 geschätzt, die auf Übergeweicht, geringe körperliche Aktivität und eine ungesunde Ernährung bei der 35- bis 84-jährigen Bevölkerung in Deutschland zurückzuführen sind. Unsere Schätzungen basieren auf dem Konzept der </a:t>
            </a:r>
            <a:r>
              <a:rPr lang="de-DE" altLang="pt-PT" sz="1600" dirty="0" err="1" smtClean="0">
                <a:solidFill>
                  <a:schemeClr val="bg1"/>
                </a:solidFill>
                <a:latin typeface="Arial" panose="020B0604020202020204" pitchFamily="34" charset="0"/>
                <a:cs typeface="Arial" panose="020B0604020202020204" pitchFamily="34" charset="0"/>
              </a:rPr>
              <a:t>populationsattributablen</a:t>
            </a:r>
            <a:r>
              <a:rPr lang="de-DE" altLang="pt-PT" sz="1600" dirty="0" smtClean="0">
                <a:solidFill>
                  <a:schemeClr val="bg1"/>
                </a:solidFill>
                <a:latin typeface="Arial" panose="020B0604020202020204" pitchFamily="34" charset="0"/>
                <a:cs typeface="Arial" panose="020B0604020202020204" pitchFamily="34" charset="0"/>
              </a:rPr>
              <a:t> Fraktionen (PAF).</a:t>
            </a: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Unseren Berechnungen zufolge sind &gt; </a:t>
            </a:r>
            <a:r>
              <a:rPr lang="de-DE" altLang="pt-PT" sz="1600" dirty="0" smtClean="0">
                <a:solidFill>
                  <a:srgbClr val="FF0000"/>
                </a:solidFill>
                <a:latin typeface="Arial" panose="020B0604020202020204" pitchFamily="34" charset="0"/>
                <a:cs typeface="Arial" panose="020B0604020202020204" pitchFamily="34" charset="0"/>
              </a:rPr>
              <a:t>30 000 Tumorfälle </a:t>
            </a:r>
            <a:r>
              <a:rPr lang="de-DE" altLang="pt-PT" sz="1600" dirty="0" smtClean="0">
                <a:solidFill>
                  <a:schemeClr val="bg1"/>
                </a:solidFill>
                <a:latin typeface="Arial" panose="020B0604020202020204" pitchFamily="34" charset="0"/>
                <a:cs typeface="Arial" panose="020B0604020202020204" pitchFamily="34" charset="0"/>
              </a:rPr>
              <a:t>(7% der zu erwartenden rund  440 000 Krebsfälle in dieser Altersgruppe) </a:t>
            </a:r>
            <a:r>
              <a:rPr lang="de-DE" altLang="pt-PT" sz="1600" dirty="0" smtClean="0">
                <a:solidFill>
                  <a:srgbClr val="FF0000"/>
                </a:solidFill>
                <a:latin typeface="Arial" panose="020B0604020202020204" pitchFamily="34" charset="0"/>
                <a:cs typeface="Arial" panose="020B0604020202020204" pitchFamily="34" charset="0"/>
              </a:rPr>
              <a:t>durch Übergewicht</a:t>
            </a:r>
            <a:r>
              <a:rPr lang="de-DE" altLang="pt-PT" sz="1600" dirty="0" smtClean="0">
                <a:solidFill>
                  <a:schemeClr val="bg1"/>
                </a:solidFill>
                <a:latin typeface="Arial" panose="020B0604020202020204" pitchFamily="34" charset="0"/>
                <a:cs typeface="Arial" panose="020B0604020202020204" pitchFamily="34" charset="0"/>
              </a:rPr>
              <a:t> bedingt.</a:t>
            </a: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Eine ähnlich hohe Zahl an Tumorfällen (&gt; </a:t>
            </a:r>
            <a:r>
              <a:rPr lang="de-DE" altLang="pt-PT" sz="1600" dirty="0" smtClean="0">
                <a:solidFill>
                  <a:srgbClr val="FF0000"/>
                </a:solidFill>
                <a:latin typeface="Arial" panose="020B0604020202020204" pitchFamily="34" charset="0"/>
                <a:cs typeface="Arial" panose="020B0604020202020204" pitchFamily="34" charset="0"/>
              </a:rPr>
              <a:t>27 000</a:t>
            </a:r>
            <a:r>
              <a:rPr lang="de-DE" altLang="pt-PT" sz="1600" dirty="0" smtClean="0">
                <a:solidFill>
                  <a:schemeClr val="bg1"/>
                </a:solidFill>
                <a:latin typeface="Arial" panose="020B0604020202020204" pitchFamily="34" charset="0"/>
                <a:cs typeface="Arial" panose="020B0604020202020204" pitchFamily="34" charset="0"/>
              </a:rPr>
              <a:t>, 6%) ist auf </a:t>
            </a:r>
            <a:r>
              <a:rPr lang="de-DE" altLang="pt-PT" sz="1600" dirty="0" smtClean="0">
                <a:solidFill>
                  <a:srgbClr val="FF0000"/>
                </a:solidFill>
                <a:latin typeface="Arial" panose="020B0604020202020204" pitchFamily="34" charset="0"/>
                <a:cs typeface="Arial" panose="020B0604020202020204" pitchFamily="34" charset="0"/>
              </a:rPr>
              <a:t>unzureichende körperliche Aktivität</a:t>
            </a:r>
            <a:r>
              <a:rPr lang="de-DE" altLang="pt-PT" sz="1600" dirty="0" smtClean="0">
                <a:solidFill>
                  <a:schemeClr val="bg1"/>
                </a:solidFill>
                <a:latin typeface="Arial" panose="020B0604020202020204" pitchFamily="34" charset="0"/>
                <a:cs typeface="Arial" panose="020B0604020202020204" pitchFamily="34" charset="0"/>
              </a:rPr>
              <a:t> zurückzuführen. (</a:t>
            </a:r>
            <a:r>
              <a:rPr lang="de-DE" altLang="pt-PT" sz="1600" dirty="0" smtClean="0">
                <a:solidFill>
                  <a:schemeClr val="bg1"/>
                </a:solidFill>
                <a:latin typeface="Arial" panose="020B0604020202020204" pitchFamily="34" charset="0"/>
                <a:cs typeface="Arial" panose="020B0604020202020204" pitchFamily="34" charset="0"/>
                <a:hlinkClick r:id="rId3"/>
              </a:rPr>
              <a:t>Einfluss von Sport auf die Sterblichkeit nach Tumor</a:t>
            </a:r>
            <a:r>
              <a:rPr lang="de-DE" altLang="pt-PT" sz="1600" dirty="0" smtClean="0">
                <a:solidFill>
                  <a:schemeClr val="bg1"/>
                </a:solidFill>
                <a:latin typeface="Arial" panose="020B0604020202020204" pitchFamily="34" charset="0"/>
                <a:cs typeface="Arial" panose="020B0604020202020204" pitchFamily="34" charset="0"/>
              </a:rPr>
              <a:t>, </a:t>
            </a:r>
            <a:r>
              <a:rPr lang="de-DE" altLang="pt-PT" sz="1600" dirty="0" smtClean="0">
                <a:solidFill>
                  <a:schemeClr val="bg1"/>
                </a:solidFill>
                <a:latin typeface="Arial" panose="020B0604020202020204" pitchFamily="34" charset="0"/>
                <a:cs typeface="Arial" panose="020B0604020202020204" pitchFamily="34" charset="0"/>
                <a:hlinkClick r:id="rId4"/>
              </a:rPr>
              <a:t>2. Studie</a:t>
            </a:r>
            <a:r>
              <a:rPr lang="de-DE" altLang="pt-PT" sz="1600" dirty="0" smtClean="0">
                <a:solidFill>
                  <a:schemeClr val="bg1"/>
                </a:solidFill>
                <a:latin typeface="Arial" panose="020B0604020202020204" pitchFamily="34" charset="0"/>
                <a:cs typeface="Arial" panose="020B0604020202020204" pitchFamily="34" charset="0"/>
              </a:rPr>
              <a:t>)</a:t>
            </a: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Eine etwas geringere, aber dennoch beträchtliche Zahl an Tumorfällen ist durch eine niedrige Ballaststoffzufuhr (&gt; </a:t>
            </a:r>
            <a:r>
              <a:rPr lang="de-DE" altLang="pt-PT" sz="1600" dirty="0" smtClean="0">
                <a:solidFill>
                  <a:srgbClr val="FF0000"/>
                </a:solidFill>
                <a:latin typeface="Arial" panose="020B0604020202020204" pitchFamily="34" charset="0"/>
                <a:cs typeface="Arial" panose="020B0604020202020204" pitchFamily="34" charset="0"/>
              </a:rPr>
              <a:t>14 000</a:t>
            </a:r>
            <a:r>
              <a:rPr lang="de-DE" altLang="pt-PT" sz="1600" dirty="0" smtClean="0">
                <a:solidFill>
                  <a:schemeClr val="bg1"/>
                </a:solidFill>
                <a:latin typeface="Arial" panose="020B0604020202020204" pitchFamily="34" charset="0"/>
                <a:cs typeface="Arial" panose="020B0604020202020204" pitchFamily="34" charset="0"/>
              </a:rPr>
              <a:t>, 3%), eine </a:t>
            </a:r>
            <a:r>
              <a:rPr lang="de-DE" altLang="pt-PT" sz="1600" dirty="0" smtClean="0">
                <a:solidFill>
                  <a:srgbClr val="FF0000"/>
                </a:solidFill>
                <a:latin typeface="Arial" panose="020B0604020202020204" pitchFamily="34" charset="0"/>
                <a:cs typeface="Arial" panose="020B0604020202020204" pitchFamily="34" charset="0"/>
              </a:rPr>
              <a:t>geringe Zufuhr an Obst </a:t>
            </a:r>
            <a:r>
              <a:rPr lang="de-DE" altLang="pt-PT" sz="1600" dirty="0" smtClean="0">
                <a:solidFill>
                  <a:schemeClr val="bg1"/>
                </a:solidFill>
                <a:latin typeface="Arial" panose="020B0604020202020204" pitchFamily="34" charset="0"/>
                <a:cs typeface="Arial" panose="020B0604020202020204" pitchFamily="34" charset="0"/>
              </a:rPr>
              <a:t>und </a:t>
            </a:r>
            <a:r>
              <a:rPr lang="de-DE" altLang="pt-PT" sz="1600" dirty="0" smtClean="0">
                <a:solidFill>
                  <a:srgbClr val="FF0000"/>
                </a:solidFill>
                <a:latin typeface="Arial" panose="020B0604020202020204" pitchFamily="34" charset="0"/>
                <a:cs typeface="Arial" panose="020B0604020202020204" pitchFamily="34" charset="0"/>
              </a:rPr>
              <a:t>nichtstärke-haltigem Gemüse </a:t>
            </a:r>
            <a:r>
              <a:rPr lang="de-DE" altLang="pt-PT" sz="1600" dirty="0" smtClean="0">
                <a:solidFill>
                  <a:schemeClr val="bg1"/>
                </a:solidFill>
                <a:latin typeface="Arial" panose="020B0604020202020204" pitchFamily="34" charset="0"/>
                <a:cs typeface="Arial" panose="020B0604020202020204" pitchFamily="34" charset="0"/>
              </a:rPr>
              <a:t>(&gt; </a:t>
            </a:r>
            <a:r>
              <a:rPr lang="de-DE" altLang="pt-PT" sz="1600" dirty="0" smtClean="0">
                <a:solidFill>
                  <a:srgbClr val="FF0000"/>
                </a:solidFill>
                <a:latin typeface="Arial" panose="020B0604020202020204" pitchFamily="34" charset="0"/>
                <a:cs typeface="Arial" panose="020B0604020202020204" pitchFamily="34" charset="0"/>
              </a:rPr>
              <a:t>9 000</a:t>
            </a:r>
            <a:r>
              <a:rPr lang="de-DE" altLang="pt-PT" sz="1600" dirty="0" smtClean="0">
                <a:solidFill>
                  <a:schemeClr val="bg1"/>
                </a:solidFill>
                <a:latin typeface="Arial" panose="020B0604020202020204" pitchFamily="34" charset="0"/>
                <a:cs typeface="Arial" panose="020B0604020202020204" pitchFamily="34" charset="0"/>
              </a:rPr>
              <a:t>, 2%) und eine </a:t>
            </a:r>
            <a:r>
              <a:rPr lang="de-DE" altLang="pt-PT" sz="1600" dirty="0" smtClean="0">
                <a:solidFill>
                  <a:srgbClr val="FF0000"/>
                </a:solidFill>
                <a:latin typeface="Arial" panose="020B0604020202020204" pitchFamily="34" charset="0"/>
                <a:cs typeface="Arial" panose="020B0604020202020204" pitchFamily="34" charset="0"/>
              </a:rPr>
              <a:t>hohe Zufuhr von Wurstwaren </a:t>
            </a:r>
            <a:r>
              <a:rPr lang="de-DE" altLang="pt-PT" sz="1600" dirty="0">
                <a:solidFill>
                  <a:schemeClr val="bg1"/>
                </a:solidFill>
                <a:latin typeface="Arial" panose="020B0604020202020204" pitchFamily="34" charset="0"/>
                <a:cs typeface="Arial" panose="020B0604020202020204" pitchFamily="34" charset="0"/>
              </a:rPr>
              <a:t>(&gt; </a:t>
            </a:r>
            <a:r>
              <a:rPr lang="de-DE" altLang="pt-PT" sz="1600" dirty="0">
                <a:solidFill>
                  <a:srgbClr val="FF0000"/>
                </a:solidFill>
                <a:latin typeface="Arial" panose="020B0604020202020204" pitchFamily="34" charset="0"/>
                <a:cs typeface="Arial" panose="020B0604020202020204" pitchFamily="34" charset="0"/>
              </a:rPr>
              <a:t>9 000</a:t>
            </a:r>
            <a:r>
              <a:rPr lang="de-DE" altLang="pt-PT" sz="1600" dirty="0">
                <a:solidFill>
                  <a:schemeClr val="bg1"/>
                </a:solidFill>
                <a:latin typeface="Arial" panose="020B0604020202020204" pitchFamily="34" charset="0"/>
                <a:cs typeface="Arial" panose="020B0604020202020204" pitchFamily="34" charset="0"/>
              </a:rPr>
              <a:t>, 2</a:t>
            </a:r>
            <a:r>
              <a:rPr lang="de-DE" altLang="pt-PT" sz="1600" dirty="0" smtClean="0">
                <a:solidFill>
                  <a:schemeClr val="bg1"/>
                </a:solidFill>
                <a:latin typeface="Arial" panose="020B0604020202020204" pitchFamily="34" charset="0"/>
                <a:cs typeface="Arial" panose="020B0604020202020204" pitchFamily="34" charset="0"/>
              </a:rPr>
              <a:t>%) bedingt</a:t>
            </a:r>
            <a:r>
              <a:rPr lang="de-DE" altLang="pt-PT" sz="1600" dirty="0">
                <a:solidFill>
                  <a:schemeClr val="bg1"/>
                </a:solidFill>
                <a:latin typeface="Arial" panose="020B0604020202020204" pitchFamily="34" charset="0"/>
                <a:cs typeface="Arial" panose="020B0604020202020204" pitchFamily="34" charset="0"/>
              </a:rPr>
              <a:t>. </a:t>
            </a:r>
            <a:r>
              <a:rPr lang="de-DE" altLang="pt-PT" sz="1600" dirty="0">
                <a:solidFill>
                  <a:schemeClr val="bg1"/>
                </a:solidFill>
                <a:latin typeface="Arial" panose="020B0604020202020204" pitchFamily="34" charset="0"/>
                <a:cs typeface="Arial" panose="020B0604020202020204" pitchFamily="34" charset="0"/>
                <a:hlinkClick r:id="rId5"/>
              </a:rPr>
              <a:t>https://</a:t>
            </a:r>
            <a:r>
              <a:rPr lang="de-DE" altLang="pt-PT" sz="1600" dirty="0" smtClean="0">
                <a:solidFill>
                  <a:schemeClr val="bg1"/>
                </a:solidFill>
                <a:latin typeface="Arial" panose="020B0604020202020204" pitchFamily="34" charset="0"/>
                <a:cs typeface="Arial" panose="020B0604020202020204" pitchFamily="34" charset="0"/>
                <a:hlinkClick r:id="rId5"/>
              </a:rPr>
              <a:t>www.medizin-transparent.at/fleisch</a:t>
            </a:r>
            <a:r>
              <a:rPr lang="de-DE" altLang="pt-PT" sz="1600" dirty="0" smtClean="0">
                <a:solidFill>
                  <a:schemeClr val="bg1"/>
                </a:solidFill>
                <a:latin typeface="Arial" panose="020B0604020202020204" pitchFamily="34" charset="0"/>
                <a:cs typeface="Arial" panose="020B0604020202020204" pitchFamily="34" charset="0"/>
              </a:rPr>
              <a:t> </a:t>
            </a: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Unsere Ergebnisse verdeutlichen, dass potenziell beeinflussbare Lebensstilfaktoren, wie Übergewicht, geringe körperliche Aktivität und eine ungesunde Ernährung, </a:t>
            </a:r>
            <a:r>
              <a:rPr lang="de-DE" altLang="pt-PT" sz="1600" dirty="0" smtClean="0">
                <a:solidFill>
                  <a:srgbClr val="FF0000"/>
                </a:solidFill>
                <a:latin typeface="Arial" panose="020B0604020202020204" pitchFamily="34" charset="0"/>
                <a:cs typeface="Arial" panose="020B0604020202020204" pitchFamily="34" charset="0"/>
              </a:rPr>
              <a:t>in beträchtlichem Umfang zur Entwicklung von Tumorerkrankungen in Deutschland beitragen</a:t>
            </a:r>
            <a:r>
              <a:rPr lang="de-DE" altLang="pt-PT" sz="1600" dirty="0" smtClean="0">
                <a:solidFill>
                  <a:schemeClr val="bg1"/>
                </a:solidFill>
                <a:latin typeface="Arial" panose="020B0604020202020204" pitchFamily="34" charset="0"/>
                <a:cs typeface="Arial" panose="020B0604020202020204" pitchFamily="34" charset="0"/>
              </a:rPr>
              <a:t>.</a:t>
            </a:r>
          </a:p>
          <a:p>
            <a:pPr algn="just">
              <a:tabLst>
                <a:tab pos="447675" algn="l"/>
              </a:tabLst>
            </a:pPr>
            <a:endParaRPr lang="de-DE" altLang="pt-PT" sz="18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a:t>
            </a:r>
            <a:r>
              <a:rPr lang="de-DE" altLang="pt-PT" sz="3200" b="1" dirty="0" smtClean="0">
                <a:effectLst>
                  <a:outerShdw blurRad="38100" dist="38100" dir="2700000" algn="tl">
                    <a:srgbClr val="FFFFFF"/>
                  </a:outerShdw>
                </a:effectLst>
                <a:hlinkClick r:id="rId6"/>
              </a:rPr>
              <a:t>Kernaussagen</a:t>
            </a:r>
            <a:r>
              <a:rPr lang="de-DE" altLang="pt-PT" sz="3200" b="1" dirty="0" smtClean="0">
                <a:effectLst>
                  <a:outerShdw blurRad="38100" dist="38100" dir="2700000" algn="tl">
                    <a:srgbClr val="FFFFFF"/>
                  </a:outerShdw>
                </a:effectLst>
              </a:rPr>
              <a:t/>
            </a:r>
            <a:br>
              <a:rPr lang="de-DE" altLang="pt-PT" sz="3200" b="1" dirty="0" smtClean="0">
                <a:effectLst>
                  <a:outerShdw blurRad="38100" dist="38100" dir="2700000" algn="tl">
                    <a:srgbClr val="FFFFFF"/>
                  </a:outerShdw>
                </a:effectLst>
              </a:rPr>
            </a:br>
            <a:r>
              <a:rPr lang="de-DE" altLang="pt-PT" sz="1400" b="1" dirty="0" smtClean="0">
                <a:effectLst>
                  <a:outerShdw blurRad="38100" dist="38100" dir="2700000" algn="tl">
                    <a:srgbClr val="FFFFFF"/>
                  </a:outerShdw>
                </a:effectLst>
              </a:rPr>
              <a:t>(Quelle</a:t>
            </a:r>
            <a:r>
              <a:rPr lang="de-DE" altLang="pt-PT" sz="1400" b="1">
                <a:effectLst>
                  <a:outerShdw blurRad="38100" dist="38100" dir="2700000" algn="tl">
                    <a:srgbClr val="FFFFFF"/>
                  </a:outerShdw>
                </a:effectLst>
              </a:rPr>
              <a:t>: </a:t>
            </a:r>
            <a:r>
              <a:rPr lang="de-DE" altLang="pt-PT" sz="1400" b="1" smtClean="0">
                <a:effectLst>
                  <a:outerShdw blurRad="38100" dist="38100" dir="2700000" algn="tl">
                    <a:srgbClr val="FFFFFF"/>
                  </a:outerShdw>
                </a:effectLst>
                <a:hlinkClick r:id="rId6"/>
              </a:rPr>
              <a:t>https</a:t>
            </a:r>
            <a:r>
              <a:rPr lang="de-DE" altLang="pt-PT" sz="1400" b="1">
                <a:effectLst>
                  <a:outerShdw blurRad="38100" dist="38100" dir="2700000" algn="tl">
                    <a:srgbClr val="FFFFFF"/>
                  </a:outerShdw>
                </a:effectLst>
                <a:hlinkClick r:id="rId6"/>
              </a:rPr>
              <a:t>://</a:t>
            </a:r>
            <a:r>
              <a:rPr lang="de-DE" altLang="pt-PT" sz="1400" b="1" smtClean="0">
                <a:effectLst>
                  <a:outerShdw blurRad="38100" dist="38100" dir="2700000" algn="tl">
                    <a:srgbClr val="FFFFFF"/>
                  </a:outerShdw>
                </a:effectLst>
                <a:hlinkClick r:id="rId6"/>
              </a:rPr>
              <a:t>www.aerzteblatt.de/callback/image.asp?id=93199</a:t>
            </a:r>
            <a:r>
              <a:rPr lang="de-DE" altLang="pt-PT" sz="1400" b="1" smtClean="0">
                <a:effectLst>
                  <a:outerShdw blurRad="38100" dist="38100" dir="2700000" algn="tl">
                    <a:srgbClr val="FFFFFF"/>
                  </a:outerShdw>
                </a:effectLst>
              </a:rPr>
              <a:t>; </a:t>
            </a:r>
            <a:r>
              <a:rPr lang="de-DE" altLang="pt-PT" sz="1400" b="1" dirty="0" smtClean="0">
                <a:effectLst>
                  <a:outerShdw blurRad="38100" dist="38100" dir="2700000" algn="tl">
                    <a:srgbClr val="FFFFFF"/>
                  </a:outerShdw>
                </a:effectLst>
                <a:hlinkClick r:id="rId7"/>
              </a:rPr>
              <a:t>Dissertation</a:t>
            </a:r>
            <a:r>
              <a:rPr lang="de-DE" altLang="pt-PT" sz="1400" b="1" dirty="0" smtClean="0">
                <a:effectLst>
                  <a:outerShdw blurRad="38100" dist="38100" dir="2700000" algn="tl">
                    <a:srgbClr val="FFFFFF"/>
                  </a:outerShdw>
                </a:effectLst>
              </a:rPr>
              <a:t> )</a:t>
            </a:r>
            <a:endParaRPr lang="de-DE" sz="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20</a:t>
            </a:fld>
            <a:endParaRPr lang="en-US" dirty="0"/>
          </a:p>
        </p:txBody>
      </p:sp>
    </p:spTree>
    <p:extLst>
      <p:ext uri="{BB962C8B-B14F-4D97-AF65-F5344CB8AC3E}">
        <p14:creationId xmlns:p14="http://schemas.microsoft.com/office/powerpoint/2010/main" val="48542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688152" cy="4536504"/>
          </a:xfrm>
        </p:spPr>
        <p:txBody>
          <a:bodyPr>
            <a:noAutofit/>
          </a:bodyPr>
          <a:lstStyle/>
          <a:p>
            <a:pPr algn="just">
              <a:lnSpc>
                <a:spcPts val="2000"/>
              </a:lnSpc>
              <a:tabLst>
                <a:tab pos="447675" algn="l"/>
              </a:tabLst>
            </a:pPr>
            <a:r>
              <a:rPr lang="de-DE" sz="1600" dirty="0" smtClean="0">
                <a:solidFill>
                  <a:schemeClr val="bg1"/>
                </a:solidFill>
              </a:rPr>
              <a:t>Von </a:t>
            </a:r>
            <a:r>
              <a:rPr lang="de-DE" sz="1600" dirty="0">
                <a:solidFill>
                  <a:schemeClr val="bg1"/>
                </a:solidFill>
              </a:rPr>
              <a:t>den ungefähr 440 000 für 2018 zu erwartenden Krebserkrankungen sind unseren Schätzungen zufolge circa </a:t>
            </a:r>
            <a:r>
              <a:rPr lang="de-DE" sz="1600" dirty="0">
                <a:solidFill>
                  <a:srgbClr val="FF0000"/>
                </a:solidFill>
              </a:rPr>
              <a:t>85 000 </a:t>
            </a:r>
            <a:r>
              <a:rPr lang="de-DE" sz="1600" dirty="0" smtClean="0">
                <a:solidFill>
                  <a:srgbClr val="FF0000"/>
                </a:solidFill>
              </a:rPr>
              <a:t>Tumorfälle </a:t>
            </a:r>
            <a:r>
              <a:rPr lang="de-DE" sz="1600" dirty="0">
                <a:solidFill>
                  <a:schemeClr val="bg1"/>
                </a:solidFill>
              </a:rPr>
              <a:t>auf das Rauchen und circa </a:t>
            </a:r>
            <a:r>
              <a:rPr lang="de-DE" sz="1600" dirty="0">
                <a:solidFill>
                  <a:srgbClr val="FF0000"/>
                </a:solidFill>
              </a:rPr>
              <a:t>9 </a:t>
            </a:r>
            <a:r>
              <a:rPr lang="de-DE" sz="1600" dirty="0" smtClean="0">
                <a:solidFill>
                  <a:srgbClr val="FF0000"/>
                </a:solidFill>
              </a:rPr>
              <a:t>500 Tumorfälle</a:t>
            </a:r>
            <a:r>
              <a:rPr lang="de-DE" sz="1600" dirty="0" smtClean="0">
                <a:solidFill>
                  <a:schemeClr val="bg1"/>
                </a:solidFill>
              </a:rPr>
              <a:t> </a:t>
            </a:r>
            <a:r>
              <a:rPr lang="de-DE" sz="1600" dirty="0">
                <a:solidFill>
                  <a:schemeClr val="bg1"/>
                </a:solidFill>
              </a:rPr>
              <a:t>auf hohen Alkoholkonsum zurückzuführen. Dies entspricht 19 % beziehungsweise 2 % aller Krebserkrankungen. Die immer noch beträchtlichen Prävalenzen für Rauchen und hohen Alkoholkonsum in Deutschland bergen ein großes Potenzial für die Krebsprävention. </a:t>
            </a:r>
            <a:r>
              <a:rPr lang="de-DE" sz="1600" dirty="0">
                <a:solidFill>
                  <a:srgbClr val="FF0000"/>
                </a:solidFill>
              </a:rPr>
              <a:t>Verstärkte gesundheitspolitische Anstrengungen sollten auf eine Verringerung des Rauchens und des Alkoholkonsums abzielen</a:t>
            </a:r>
            <a:r>
              <a:rPr lang="de-DE" sz="1600" dirty="0" smtClean="0">
                <a:solidFill>
                  <a:srgbClr val="FF0000"/>
                </a:solidFill>
              </a:rPr>
              <a:t>. (</a:t>
            </a:r>
            <a:r>
              <a:rPr lang="de-DE" sz="1600" dirty="0" smtClean="0">
                <a:solidFill>
                  <a:srgbClr val="FF0000"/>
                </a:solidFill>
                <a:hlinkClick r:id="rId3"/>
              </a:rPr>
              <a:t>weitere Studie</a:t>
            </a:r>
            <a:r>
              <a:rPr lang="de-DE" sz="1600" dirty="0" smtClean="0">
                <a:solidFill>
                  <a:srgbClr val="FF0000"/>
                </a:solidFill>
              </a:rPr>
              <a:t>)</a:t>
            </a:r>
          </a:p>
          <a:p>
            <a:pPr algn="just">
              <a:lnSpc>
                <a:spcPts val="2000"/>
              </a:lnSpc>
              <a:tabLst>
                <a:tab pos="447675" algn="l"/>
              </a:tabLst>
            </a:pPr>
            <a:r>
              <a:rPr lang="de-DE" sz="1600" dirty="0">
                <a:solidFill>
                  <a:schemeClr val="bg1"/>
                </a:solidFill>
              </a:rPr>
              <a:t>Mehr als </a:t>
            </a:r>
            <a:r>
              <a:rPr lang="de-DE" sz="1600" dirty="0">
                <a:solidFill>
                  <a:srgbClr val="FF0000"/>
                </a:solidFill>
              </a:rPr>
              <a:t>17 600 Krebsfälle </a:t>
            </a:r>
            <a:r>
              <a:rPr lang="de-DE" sz="1600" dirty="0">
                <a:solidFill>
                  <a:schemeClr val="bg1"/>
                </a:solidFill>
              </a:rPr>
              <a:t>(4,0 %) sind auf Infektionen und mehr als </a:t>
            </a:r>
            <a:r>
              <a:rPr lang="de-DE" sz="1600" dirty="0">
                <a:solidFill>
                  <a:srgbClr val="FF0000"/>
                </a:solidFill>
              </a:rPr>
              <a:t>5 400 Fälle </a:t>
            </a:r>
            <a:r>
              <a:rPr lang="de-DE" sz="1600" dirty="0">
                <a:solidFill>
                  <a:schemeClr val="bg1"/>
                </a:solidFill>
              </a:rPr>
              <a:t>(1,2 %) auf ausgewählte Umweltfaktoren zurückzuführen. </a:t>
            </a:r>
            <a:r>
              <a:rPr lang="de-DE" sz="1600" dirty="0" smtClean="0">
                <a:solidFill>
                  <a:schemeClr val="bg1"/>
                </a:solidFill>
              </a:rPr>
              <a:t>(</a:t>
            </a:r>
            <a:r>
              <a:rPr lang="de-DE" altLang="pt-PT" sz="1600" dirty="0" smtClean="0">
                <a:solidFill>
                  <a:schemeClr val="bg1"/>
                </a:solidFill>
                <a:cs typeface="Arial" panose="020B0604020202020204" pitchFamily="34" charset="0"/>
                <a:hlinkClick r:id="rId4"/>
              </a:rPr>
              <a:t>Feinstaub</a:t>
            </a:r>
            <a:r>
              <a:rPr lang="de-DE" altLang="pt-PT" sz="1600" dirty="0" smtClean="0">
                <a:solidFill>
                  <a:schemeClr val="bg1"/>
                </a:solidFill>
                <a:latin typeface="Arial" panose="020B0604020202020204" pitchFamily="34" charset="0"/>
                <a:cs typeface="Arial" panose="020B0604020202020204" pitchFamily="34" charset="0"/>
              </a:rPr>
              <a:t>)</a:t>
            </a:r>
            <a:endParaRPr lang="de-DE" sz="1600" dirty="0" smtClean="0">
              <a:solidFill>
                <a:schemeClr val="bg1"/>
              </a:solidFill>
            </a:endParaRPr>
          </a:p>
          <a:p>
            <a:pPr marL="0" indent="0" algn="just">
              <a:lnSpc>
                <a:spcPts val="2000"/>
              </a:lnSpc>
              <a:buNone/>
              <a:tabLst>
                <a:tab pos="447675" algn="l"/>
              </a:tabLst>
            </a:pPr>
            <a:r>
              <a:rPr lang="de-DE" sz="1600" dirty="0">
                <a:solidFill>
                  <a:srgbClr val="FF0000"/>
                </a:solidFill>
              </a:rPr>
              <a:t>Eine Verringerung der Prävalenz dieser Risikofaktoren in der deutschen Bevölkerung könnte dazu beitragen, die Krebslast maßgeblich zu senken</a:t>
            </a:r>
            <a:r>
              <a:rPr lang="de-DE" sz="1600" dirty="0" smtClean="0">
                <a:solidFill>
                  <a:srgbClr val="FF0000"/>
                </a:solidFill>
              </a:rPr>
              <a:t>.</a:t>
            </a:r>
          </a:p>
          <a:p>
            <a:pPr marL="0" indent="0" algn="just">
              <a:lnSpc>
                <a:spcPts val="2000"/>
              </a:lnSpc>
              <a:buNone/>
              <a:tabLst>
                <a:tab pos="447675" algn="l"/>
              </a:tabLst>
            </a:pPr>
            <a:r>
              <a:rPr lang="de-DE" sz="1600" dirty="0">
                <a:solidFill>
                  <a:srgbClr val="FF0000"/>
                </a:solidFill>
                <a:hlinkClick r:id="rId5"/>
              </a:rPr>
              <a:t>Ernährung und Sport bei onkologischen Patienten</a:t>
            </a:r>
            <a:endParaRPr lang="de-DE" sz="1600" dirty="0">
              <a:solidFill>
                <a:srgbClr val="FF0000"/>
              </a:solidFill>
            </a:endParaRPr>
          </a:p>
          <a:p>
            <a:pPr marL="0" indent="0" algn="just">
              <a:lnSpc>
                <a:spcPts val="2000"/>
              </a:lnSpc>
              <a:buNone/>
              <a:tabLst>
                <a:tab pos="447675" algn="l"/>
              </a:tabLst>
            </a:pPr>
            <a:endParaRPr lang="de-DE" sz="1600" dirty="0" smtClean="0">
              <a:solidFill>
                <a:srgbClr val="FF0000"/>
              </a:solidFill>
            </a:endParaRPr>
          </a:p>
          <a:p>
            <a:pPr marL="0" indent="0" algn="just">
              <a:lnSpc>
                <a:spcPts val="2000"/>
              </a:lnSpc>
              <a:buNone/>
              <a:tabLst>
                <a:tab pos="447675" algn="l"/>
              </a:tabLst>
            </a:pPr>
            <a:endParaRPr lang="de-DE" altLang="pt-PT" sz="1600" dirty="0">
              <a:solidFill>
                <a:srgbClr val="FF0000"/>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a:t>
            </a:r>
            <a:r>
              <a:rPr lang="de-DE" altLang="pt-PT" sz="3200" b="1" dirty="0" smtClean="0">
                <a:effectLst>
                  <a:outerShdw blurRad="38100" dist="38100" dir="2700000" algn="tl">
                    <a:srgbClr val="FFFFFF"/>
                  </a:outerShdw>
                </a:effectLst>
                <a:hlinkClick r:id="rId6"/>
              </a:rPr>
              <a:t>Kernaussagen</a:t>
            </a:r>
            <a:r>
              <a:rPr lang="de-DE" altLang="pt-PT" sz="3200" b="1" dirty="0" smtClean="0">
                <a:effectLst>
                  <a:outerShdw blurRad="38100" dist="38100" dir="2700000" algn="tl">
                    <a:srgbClr val="FFFFFF"/>
                  </a:outerShdw>
                </a:effectLst>
              </a:rPr>
              <a:t/>
            </a:r>
            <a:br>
              <a:rPr lang="de-DE" altLang="pt-PT" sz="3200" b="1" dirty="0" smtClean="0">
                <a:effectLst>
                  <a:outerShdw blurRad="38100" dist="38100" dir="2700000" algn="tl">
                    <a:srgbClr val="FFFFFF"/>
                  </a:outerShdw>
                </a:effectLst>
              </a:rPr>
            </a:br>
            <a:r>
              <a:rPr lang="de-DE" altLang="pt-PT" sz="1400" b="1" dirty="0" smtClean="0">
                <a:effectLst>
                  <a:outerShdw blurRad="38100" dist="38100" dir="2700000" algn="tl">
                    <a:srgbClr val="FFFFFF"/>
                  </a:outerShdw>
                </a:effectLst>
              </a:rPr>
              <a:t>(Quelle</a:t>
            </a:r>
            <a:r>
              <a:rPr lang="de-DE" altLang="pt-PT" sz="1400" b="1" dirty="0">
                <a:effectLst>
                  <a:outerShdw blurRad="38100" dist="38100" dir="2700000" algn="tl">
                    <a:srgbClr val="FFFFFF"/>
                  </a:outerShdw>
                </a:effectLst>
              </a:rPr>
              <a:t>:  </a:t>
            </a:r>
            <a:r>
              <a:rPr lang="de-DE" altLang="pt-PT" sz="1400" b="1" dirty="0">
                <a:effectLst>
                  <a:outerShdw blurRad="38100" dist="38100" dir="2700000" algn="tl">
                    <a:srgbClr val="FFFFFF"/>
                  </a:outerShdw>
                </a:effectLst>
                <a:hlinkClick r:id="rId7"/>
              </a:rPr>
              <a:t>https://</a:t>
            </a:r>
            <a:r>
              <a:rPr lang="de-DE" altLang="pt-PT" sz="1400" b="1" smtClean="0">
                <a:effectLst>
                  <a:outerShdw blurRad="38100" dist="38100" dir="2700000" algn="tl">
                    <a:srgbClr val="FFFFFF"/>
                  </a:outerShdw>
                </a:effectLst>
                <a:hlinkClick r:id="rId7"/>
              </a:rPr>
              <a:t>www.aerzteblatt.de/archiv/199669#lit</a:t>
            </a:r>
            <a:r>
              <a:rPr lang="de-DE" altLang="pt-PT" sz="1400" b="1">
                <a:effectLst>
                  <a:outerShdw blurRad="38100" dist="38100" dir="2700000" algn="tl">
                    <a:srgbClr val="FFFFFF"/>
                  </a:outerShdw>
                </a:effectLst>
              </a:rPr>
              <a:t> und </a:t>
            </a:r>
            <a:r>
              <a:rPr lang="de-DE" altLang="pt-PT" sz="1400" b="1">
                <a:effectLst>
                  <a:outerShdw blurRad="38100" dist="38100" dir="2700000" algn="tl">
                    <a:srgbClr val="FFFFFF"/>
                  </a:outerShdw>
                </a:effectLst>
                <a:hlinkClick r:id="rId8"/>
              </a:rPr>
              <a:t>https://</a:t>
            </a:r>
            <a:r>
              <a:rPr lang="de-DE" altLang="pt-PT" sz="1400" b="1" smtClean="0">
                <a:effectLst>
                  <a:outerShdw blurRad="38100" dist="38100" dir="2700000" algn="tl">
                    <a:srgbClr val="FFFFFF"/>
                  </a:outerShdw>
                </a:effectLst>
                <a:hlinkClick r:id="rId8"/>
              </a:rPr>
              <a:t>www.aerzteblatt.de/archiv/199670#lit</a:t>
            </a:r>
            <a:r>
              <a:rPr lang="de-DE" altLang="pt-PT" sz="1400" b="1" smtClean="0">
                <a:effectLst>
                  <a:outerShdw blurRad="38100" dist="38100" dir="2700000" algn="tl">
                    <a:srgbClr val="FFFFFF"/>
                  </a:outerShdw>
                </a:effectLst>
              </a:rPr>
              <a:t>)</a:t>
            </a:r>
            <a:endParaRPr lang="de-DE" sz="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21</a:t>
            </a:fld>
            <a:endParaRPr lang="en-US" dirty="0"/>
          </a:p>
        </p:txBody>
      </p:sp>
    </p:spTree>
    <p:extLst>
      <p:ext uri="{BB962C8B-B14F-4D97-AF65-F5344CB8AC3E}">
        <p14:creationId xmlns:p14="http://schemas.microsoft.com/office/powerpoint/2010/main" val="3217462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lnSpc>
                <a:spcPct val="100000"/>
              </a:lnSpc>
              <a:spcAft>
                <a:spcPts val="600"/>
              </a:spcAf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Für die ausgewählten Faktoren lassen sich laut diesen Studien über ein Drittel der Krebsfälle vermeiden.</a:t>
            </a:r>
          </a:p>
          <a:p>
            <a:pPr marL="0" indent="0" algn="just">
              <a:lnSpc>
                <a:spcPct val="100000"/>
              </a:lnSpc>
              <a:spcAft>
                <a:spcPts val="600"/>
              </a:spcAf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Einige wichtige Faktoren werden jedoch in diesen Studien nicht berücksichtig:</a:t>
            </a:r>
          </a:p>
          <a:p>
            <a:pPr marL="0" indent="0" algn="just">
              <a:lnSpc>
                <a:spcPct val="100000"/>
              </a:lnSpc>
              <a:spcBef>
                <a:spcPts val="0"/>
              </a:spcBef>
              <a:spcAft>
                <a:spcPts val="600"/>
              </a:spcAft>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Chemotherapie (</a:t>
            </a:r>
            <a:r>
              <a:rPr lang="de-DE" altLang="pt-PT" sz="2000" dirty="0" smtClean="0">
                <a:solidFill>
                  <a:schemeClr val="bg1"/>
                </a:solidFill>
                <a:latin typeface="Arial" panose="020B0604020202020204" pitchFamily="34" charset="0"/>
                <a:cs typeface="Arial" panose="020B0604020202020204" pitchFamily="34" charset="0"/>
                <a:hlinkClick r:id="rId3"/>
              </a:rPr>
              <a:t>Studie</a:t>
            </a:r>
            <a:r>
              <a:rPr lang="de-DE" altLang="pt-PT" sz="2000" dirty="0" smtClean="0">
                <a:solidFill>
                  <a:schemeClr val="bg1"/>
                </a:solidFill>
                <a:latin typeface="Arial" panose="020B0604020202020204" pitchFamily="34" charset="0"/>
                <a:cs typeface="Arial" panose="020B0604020202020204" pitchFamily="34" charset="0"/>
              </a:rPr>
              <a:t>), eine Vielzahl verschiedener Umweltgifte (</a:t>
            </a:r>
            <a:r>
              <a:rPr lang="de-DE" altLang="pt-PT" sz="2000" dirty="0" smtClean="0">
                <a:solidFill>
                  <a:schemeClr val="bg1"/>
                </a:solidFill>
                <a:latin typeface="Arial" panose="020B0604020202020204" pitchFamily="34" charset="0"/>
                <a:cs typeface="Arial" panose="020B0604020202020204" pitchFamily="34" charset="0"/>
                <a:hlinkClick r:id="rId4"/>
              </a:rPr>
              <a:t>Uran im Grundwasser durch Phosphatdüngung</a:t>
            </a:r>
            <a:r>
              <a:rPr lang="de-DE" altLang="pt-PT" sz="2000" dirty="0" smtClean="0">
                <a:solidFill>
                  <a:schemeClr val="bg1"/>
                </a:solidFill>
                <a:latin typeface="Arial" panose="020B0604020202020204" pitchFamily="34" charset="0"/>
                <a:cs typeface="Arial" panose="020B0604020202020204" pitchFamily="34" charset="0"/>
              </a:rPr>
              <a:t>), Pestizide und Herbizide wie Glyphosat (</a:t>
            </a:r>
            <a:r>
              <a:rPr lang="de-DE" altLang="pt-PT" sz="2000" dirty="0" smtClean="0">
                <a:solidFill>
                  <a:schemeClr val="bg1"/>
                </a:solidFill>
                <a:latin typeface="Arial" panose="020B0604020202020204" pitchFamily="34" charset="0"/>
                <a:cs typeface="Arial" panose="020B0604020202020204" pitchFamily="34" charset="0"/>
                <a:hlinkClick r:id="rId5"/>
              </a:rPr>
              <a:t>Tumorerkrankungen durch diese Gifte sind bei Bauern in Frankreich eine anerkannte Berufserkrankung</a:t>
            </a:r>
            <a:r>
              <a:rPr lang="de-DE" altLang="pt-PT" sz="2000" dirty="0" smtClean="0">
                <a:solidFill>
                  <a:schemeClr val="bg1"/>
                </a:solidFill>
                <a:latin typeface="Arial" panose="020B0604020202020204" pitchFamily="34" charset="0"/>
                <a:cs typeface="Arial" panose="020B0604020202020204" pitchFamily="34" charset="0"/>
              </a:rPr>
              <a:t>), </a:t>
            </a:r>
            <a:r>
              <a:rPr lang="de-DE" altLang="pt-PT" sz="2000" dirty="0" smtClean="0">
                <a:solidFill>
                  <a:schemeClr val="bg1"/>
                </a:solidFill>
                <a:latin typeface="Arial" panose="020B0604020202020204" pitchFamily="34" charset="0"/>
                <a:cs typeface="Arial" panose="020B0604020202020204" pitchFamily="34" charset="0"/>
                <a:hlinkClick r:id="rId6"/>
              </a:rPr>
              <a:t>Übersäuerung</a:t>
            </a:r>
            <a:r>
              <a:rPr lang="de-DE" altLang="pt-PT" sz="2000" dirty="0" smtClean="0">
                <a:solidFill>
                  <a:schemeClr val="bg1"/>
                </a:solidFill>
                <a:latin typeface="Arial" panose="020B0604020202020204" pitchFamily="34" charset="0"/>
                <a:cs typeface="Arial" panose="020B0604020202020204" pitchFamily="34" charset="0"/>
              </a:rPr>
              <a:t> durch säurebildende Nahrungsmittel, </a:t>
            </a:r>
            <a:r>
              <a:rPr lang="de-DE" altLang="pt-PT" sz="2000" dirty="0" smtClean="0">
                <a:solidFill>
                  <a:schemeClr val="bg1"/>
                </a:solidFill>
                <a:latin typeface="Arial" panose="020B0604020202020204" pitchFamily="34" charset="0"/>
                <a:cs typeface="Arial" panose="020B0604020202020204" pitchFamily="34" charset="0"/>
                <a:hlinkClick r:id="rId7"/>
              </a:rPr>
              <a:t>zuckerhaltige Getränke</a:t>
            </a:r>
            <a:r>
              <a:rPr lang="de-DE" altLang="pt-PT" sz="2000" dirty="0" smtClean="0">
                <a:solidFill>
                  <a:schemeClr val="bg1"/>
                </a:solidFill>
                <a:latin typeface="Arial" panose="020B0604020202020204" pitchFamily="34" charset="0"/>
                <a:cs typeface="Arial" panose="020B0604020202020204" pitchFamily="34" charset="0"/>
              </a:rPr>
              <a:t> (</a:t>
            </a:r>
            <a:r>
              <a:rPr lang="de-DE" altLang="pt-PT" sz="2000" dirty="0" smtClean="0">
                <a:solidFill>
                  <a:schemeClr val="bg1"/>
                </a:solidFill>
                <a:latin typeface="Arial" panose="020B0604020202020204" pitchFamily="34" charset="0"/>
                <a:cs typeface="Arial" panose="020B0604020202020204" pitchFamily="34" charset="0"/>
                <a:hlinkClick r:id="rId8"/>
              </a:rPr>
              <a:t>Studie</a:t>
            </a:r>
            <a:r>
              <a:rPr lang="de-DE" altLang="pt-PT" sz="2000" dirty="0" smtClean="0">
                <a:solidFill>
                  <a:schemeClr val="bg1"/>
                </a:solidFill>
                <a:latin typeface="Arial" panose="020B0604020202020204" pitchFamily="34" charset="0"/>
                <a:cs typeface="Arial" panose="020B0604020202020204" pitchFamily="34" charset="0"/>
              </a:rPr>
              <a:t>), seelischer Stress, das tumorwachstums-fördernde Hormone IGF-1 in der Milch! (</a:t>
            </a:r>
            <a:r>
              <a:rPr lang="de-DE" altLang="pt-PT" sz="2000" dirty="0" smtClean="0">
                <a:solidFill>
                  <a:schemeClr val="bg1"/>
                </a:solidFill>
                <a:latin typeface="Arial" panose="020B0604020202020204" pitchFamily="34" charset="0"/>
                <a:cs typeface="Arial" panose="020B0604020202020204" pitchFamily="34" charset="0"/>
                <a:hlinkClick r:id="rId9"/>
              </a:rPr>
              <a:t>Artikel</a:t>
            </a:r>
            <a:r>
              <a:rPr lang="de-DE" altLang="pt-PT" sz="2000" dirty="0" smtClean="0">
                <a:solidFill>
                  <a:schemeClr val="bg1"/>
                </a:solidFill>
                <a:latin typeface="Arial" panose="020B0604020202020204" pitchFamily="34" charset="0"/>
                <a:cs typeface="Arial" panose="020B0604020202020204" pitchFamily="34" charset="0"/>
              </a:rPr>
              <a:t>), </a:t>
            </a:r>
            <a:r>
              <a:rPr lang="de-DE" altLang="pt-PT" sz="2000" dirty="0" smtClean="0">
                <a:solidFill>
                  <a:schemeClr val="bg1"/>
                </a:solidFill>
                <a:latin typeface="Arial" panose="020B0604020202020204" pitchFamily="34" charset="0"/>
                <a:cs typeface="Arial" panose="020B0604020202020204" pitchFamily="34" charset="0"/>
                <a:hlinkClick r:id="rId10"/>
              </a:rPr>
              <a:t>BMMF in Milch und Rindfleisch</a:t>
            </a:r>
            <a:r>
              <a:rPr lang="de-DE" altLang="pt-PT" sz="2000" dirty="0" smtClean="0">
                <a:solidFill>
                  <a:schemeClr val="bg1"/>
                </a:solidFill>
                <a:latin typeface="Arial" panose="020B0604020202020204" pitchFamily="34" charset="0"/>
                <a:cs typeface="Arial" panose="020B0604020202020204" pitchFamily="34" charset="0"/>
              </a:rPr>
              <a:t> (</a:t>
            </a:r>
            <a:r>
              <a:rPr lang="de-DE" altLang="pt-PT" sz="2000" dirty="0" smtClean="0">
                <a:solidFill>
                  <a:schemeClr val="bg1"/>
                </a:solidFill>
                <a:latin typeface="Arial" panose="020B0604020202020204" pitchFamily="34" charset="0"/>
                <a:cs typeface="Arial" panose="020B0604020202020204" pitchFamily="34" charset="0"/>
                <a:hlinkClick r:id="rId11"/>
              </a:rPr>
              <a:t>Pressekonferenz des DKFZ</a:t>
            </a:r>
            <a:r>
              <a:rPr lang="de-DE" altLang="pt-PT" sz="2000" dirty="0" smtClean="0">
                <a:solidFill>
                  <a:schemeClr val="bg1"/>
                </a:solidFill>
                <a:latin typeface="Arial" panose="020B0604020202020204" pitchFamily="34" charset="0"/>
                <a:cs typeface="Arial" panose="020B0604020202020204" pitchFamily="34" charset="0"/>
              </a:rPr>
              <a:t>)…</a:t>
            </a:r>
          </a:p>
          <a:p>
            <a:pPr marL="0" indent="0" algn="just">
              <a:buNone/>
              <a:tabLst>
                <a:tab pos="447675" algn="l"/>
              </a:tabLst>
            </a:pPr>
            <a:endParaRPr lang="de-DE" dirty="0" smtClean="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und Tumorwachstum </a:t>
            </a:r>
            <a:r>
              <a:rPr lang="de-DE" altLang="pt-PT" sz="2400" b="1" dirty="0" smtClean="0">
                <a:effectLst>
                  <a:outerShdw blurRad="38100" dist="38100" dir="2700000" algn="tl">
                    <a:srgbClr val="FFFFFF"/>
                  </a:outerShdw>
                </a:effectLst>
                <a:hlinkClick r:id="rId12"/>
              </a:rPr>
              <a:t>sehenswertes Video</a:t>
            </a:r>
            <a:endParaRPr lang="de-DE" sz="10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22</a:t>
            </a:fld>
            <a:endParaRPr lang="en-US" dirty="0"/>
          </a:p>
        </p:txBody>
      </p:sp>
    </p:spTree>
    <p:extLst>
      <p:ext uri="{BB962C8B-B14F-4D97-AF65-F5344CB8AC3E}">
        <p14:creationId xmlns:p14="http://schemas.microsoft.com/office/powerpoint/2010/main" val="1376081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lstStyle/>
          <a:p>
            <a:r>
              <a:rPr lang="de-DE" altLang="pt-PT" b="1" dirty="0">
                <a:effectLst>
                  <a:outerShdw blurRad="38100" dist="38100" dir="2700000" algn="tl">
                    <a:srgbClr val="FFFFFF"/>
                  </a:outerShdw>
                </a:effectLst>
                <a:hlinkClick r:id="rId2"/>
              </a:rPr>
              <a:t>Tumorauslöser </a:t>
            </a:r>
            <a:r>
              <a:rPr lang="de-DE" altLang="pt-PT" b="1" dirty="0" smtClean="0">
                <a:effectLst>
                  <a:outerShdw blurRad="38100" dist="38100" dir="2700000" algn="tl">
                    <a:srgbClr val="FFFFFF"/>
                  </a:outerShdw>
                </a:effectLst>
                <a:hlinkClick r:id="rId2"/>
              </a:rPr>
              <a:t>im Alltag</a:t>
            </a:r>
            <a:endParaRPr lang="de-DE" dirty="0"/>
          </a:p>
        </p:txBody>
      </p:sp>
      <p:sp>
        <p:nvSpPr>
          <p:cNvPr id="3" name="Inhaltsplatzhalter 2"/>
          <p:cNvSpPr>
            <a:spLocks noGrp="1"/>
          </p:cNvSpPr>
          <p:nvPr>
            <p:ph idx="1"/>
          </p:nvPr>
        </p:nvSpPr>
        <p:spPr>
          <a:xfrm>
            <a:off x="325288" y="2336872"/>
            <a:ext cx="8639200" cy="4332487"/>
          </a:xfrm>
        </p:spPr>
        <p:txBody>
          <a:bodyPr>
            <a:normAutofit lnSpcReduction="10000"/>
          </a:bodyPr>
          <a:lstStyle/>
          <a:p>
            <a:pPr marL="0" indent="0">
              <a:lnSpc>
                <a:spcPct val="100000"/>
              </a:lnSpc>
              <a:buNone/>
            </a:pPr>
            <a:r>
              <a:rPr lang="de-DE" dirty="0">
                <a:solidFill>
                  <a:schemeClr val="bg1"/>
                </a:solidFill>
                <a:hlinkClick r:id="rId3"/>
              </a:rPr>
              <a:t>Krebserregende Stoffe im </a:t>
            </a:r>
            <a:r>
              <a:rPr lang="de-DE" dirty="0" smtClean="0">
                <a:solidFill>
                  <a:schemeClr val="bg1"/>
                </a:solidFill>
                <a:hlinkClick r:id="rId3"/>
              </a:rPr>
              <a:t>Alltag</a:t>
            </a:r>
            <a:endParaRPr lang="de-DE" dirty="0" smtClean="0">
              <a:solidFill>
                <a:schemeClr val="bg1"/>
              </a:solidFill>
            </a:endParaRPr>
          </a:p>
          <a:p>
            <a:pPr marL="0" indent="0">
              <a:lnSpc>
                <a:spcPct val="100000"/>
              </a:lnSpc>
              <a:buNone/>
            </a:pPr>
            <a:endParaRPr lang="de-DE" sz="100" dirty="0">
              <a:solidFill>
                <a:schemeClr val="bg1"/>
              </a:solidFill>
            </a:endParaRPr>
          </a:p>
          <a:p>
            <a:pPr>
              <a:lnSpc>
                <a:spcPct val="100000"/>
              </a:lnSpc>
            </a:pPr>
            <a:r>
              <a:rPr lang="de-DE" sz="2000" dirty="0" smtClean="0">
                <a:solidFill>
                  <a:schemeClr val="bg1"/>
                </a:solidFill>
              </a:rPr>
              <a:t>Aflatoxine verschiedener Schimmelpilzarten</a:t>
            </a:r>
          </a:p>
          <a:p>
            <a:pPr>
              <a:lnSpc>
                <a:spcPct val="100000"/>
              </a:lnSpc>
            </a:pPr>
            <a:r>
              <a:rPr lang="de-DE" sz="2000" dirty="0" smtClean="0">
                <a:solidFill>
                  <a:schemeClr val="bg1"/>
                </a:solidFill>
              </a:rPr>
              <a:t>Cadmium (Lungenkrebs)</a:t>
            </a:r>
          </a:p>
          <a:p>
            <a:pPr>
              <a:lnSpc>
                <a:spcPct val="100000"/>
              </a:lnSpc>
            </a:pPr>
            <a:r>
              <a:rPr lang="de-DE" sz="2000" dirty="0" smtClean="0">
                <a:solidFill>
                  <a:schemeClr val="bg1"/>
                </a:solidFill>
              </a:rPr>
              <a:t>Chrom und Nickel (Lungenkrebs)</a:t>
            </a:r>
          </a:p>
          <a:p>
            <a:pPr>
              <a:lnSpc>
                <a:spcPct val="100000"/>
              </a:lnSpc>
            </a:pPr>
            <a:r>
              <a:rPr lang="de-DE" sz="2000" dirty="0" smtClean="0">
                <a:solidFill>
                  <a:schemeClr val="bg1"/>
                </a:solidFill>
              </a:rPr>
              <a:t>Benzol (im Kraftstoff)</a:t>
            </a:r>
          </a:p>
          <a:p>
            <a:pPr>
              <a:lnSpc>
                <a:spcPct val="100000"/>
              </a:lnSpc>
            </a:pPr>
            <a:r>
              <a:rPr lang="de-DE" sz="2000" dirty="0">
                <a:solidFill>
                  <a:schemeClr val="bg1"/>
                </a:solidFill>
              </a:rPr>
              <a:t>PAK (Polyzyklische aromatische </a:t>
            </a:r>
            <a:r>
              <a:rPr lang="de-DE" sz="2000" dirty="0" smtClean="0">
                <a:solidFill>
                  <a:schemeClr val="bg1"/>
                </a:solidFill>
              </a:rPr>
              <a:t>Kohlenwasserstoffe entstehen z.B. beim Grillen von Fleisch)</a:t>
            </a:r>
          </a:p>
          <a:p>
            <a:pPr>
              <a:lnSpc>
                <a:spcPct val="100000"/>
              </a:lnSpc>
            </a:pPr>
            <a:r>
              <a:rPr lang="de-DE" sz="2000" dirty="0" smtClean="0">
                <a:solidFill>
                  <a:schemeClr val="bg1"/>
                </a:solidFill>
              </a:rPr>
              <a:t>und viele andere mehr…</a:t>
            </a:r>
          </a:p>
          <a:p>
            <a:pPr marL="0" indent="0">
              <a:lnSpc>
                <a:spcPct val="100000"/>
              </a:lnSpc>
              <a:buNone/>
            </a:pPr>
            <a:endParaRPr lang="de-DE" sz="100" dirty="0" smtClean="0">
              <a:solidFill>
                <a:schemeClr val="bg1"/>
              </a:solidFill>
            </a:endParaRPr>
          </a:p>
          <a:p>
            <a:pPr marL="0" indent="0">
              <a:lnSpc>
                <a:spcPct val="100000"/>
              </a:lnSpc>
              <a:buNone/>
            </a:pPr>
            <a:r>
              <a:rPr lang="de-DE" sz="2000" dirty="0" smtClean="0">
                <a:solidFill>
                  <a:schemeClr val="bg1"/>
                </a:solidFill>
              </a:rPr>
              <a:t>Eine schöne </a:t>
            </a:r>
            <a:r>
              <a:rPr lang="de-DE" sz="2000" dirty="0" smtClean="0">
                <a:solidFill>
                  <a:schemeClr val="bg1"/>
                </a:solidFill>
                <a:hlinkClick r:id="rId4"/>
              </a:rPr>
              <a:t>Zusammenfassung verschiedener Umweltgifte </a:t>
            </a:r>
            <a:r>
              <a:rPr lang="de-DE" sz="2000" dirty="0" smtClean="0">
                <a:solidFill>
                  <a:schemeClr val="bg1"/>
                </a:solidFill>
              </a:rPr>
              <a:t>und der dadurch ausgelösten Tumorarten!</a:t>
            </a:r>
            <a:endParaRPr lang="de-DE" sz="20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23</a:t>
            </a:fld>
            <a:endParaRPr lang="en-US" dirty="0"/>
          </a:p>
        </p:txBody>
      </p:sp>
    </p:spTree>
    <p:extLst>
      <p:ext uri="{BB962C8B-B14F-4D97-AF65-F5344CB8AC3E}">
        <p14:creationId xmlns:p14="http://schemas.microsoft.com/office/powerpoint/2010/main" val="1221927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688152" cy="4536504"/>
          </a:xfrm>
        </p:spPr>
        <p:txBody>
          <a:bodyPr>
            <a:noAutofit/>
          </a:bodyPr>
          <a:lstStyle/>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3"/>
              </a:rPr>
              <a:t>https</a:t>
            </a:r>
            <a:r>
              <a:rPr lang="de-DE" altLang="pt-PT" sz="1600" dirty="0">
                <a:solidFill>
                  <a:schemeClr val="bg1"/>
                </a:solidFill>
                <a:latin typeface="Arial" panose="020B0604020202020204" pitchFamily="34" charset="0"/>
                <a:cs typeface="Arial" panose="020B0604020202020204" pitchFamily="34" charset="0"/>
                <a:hlinkClick r:id="rId3"/>
              </a:rPr>
              <a:t>://</a:t>
            </a:r>
            <a:r>
              <a:rPr lang="de-DE" altLang="pt-PT" sz="1600" dirty="0" smtClean="0">
                <a:solidFill>
                  <a:schemeClr val="bg1"/>
                </a:solidFill>
                <a:latin typeface="Arial" panose="020B0604020202020204" pitchFamily="34" charset="0"/>
                <a:cs typeface="Arial" panose="020B0604020202020204" pitchFamily="34" charset="0"/>
                <a:hlinkClick r:id="rId3"/>
              </a:rPr>
              <a:t>www.medizin-transparent.at/vollkorn</a:t>
            </a:r>
            <a:r>
              <a:rPr lang="de-DE" altLang="pt-PT" sz="1600" dirty="0" smtClean="0">
                <a:solidFill>
                  <a:schemeClr val="bg1"/>
                </a:solidFill>
                <a:latin typeface="Arial" panose="020B0604020202020204" pitchFamily="34" charset="0"/>
                <a:cs typeface="Arial" panose="020B0604020202020204" pitchFamily="34" charset="0"/>
              </a:rPr>
              <a:t>:</a:t>
            </a:r>
            <a:r>
              <a:rPr lang="de-DE" altLang="pt-PT" sz="1600" dirty="0">
                <a:solidFill>
                  <a:schemeClr val="bg1"/>
                </a:solidFill>
                <a:latin typeface="Arial" panose="020B0604020202020204" pitchFamily="34" charset="0"/>
                <a:cs typeface="Arial" panose="020B0604020202020204" pitchFamily="34" charset="0"/>
              </a:rPr>
              <a:t>	Menschen, die statt Lebensmitteln aus raffiniertem Mehl Vollkornprodukte verzehren, leben wahrscheinlich länger und haben vermutlich ein geringeres Risiko, </a:t>
            </a:r>
            <a:r>
              <a:rPr lang="de-DE" altLang="pt-PT" sz="1600" dirty="0">
                <a:solidFill>
                  <a:srgbClr val="FF0000"/>
                </a:solidFill>
                <a:latin typeface="Arial" panose="020B0604020202020204" pitchFamily="34" charset="0"/>
                <a:cs typeface="Arial" panose="020B0604020202020204" pitchFamily="34" charset="0"/>
              </a:rPr>
              <a:t>an Krebs </a:t>
            </a:r>
            <a:r>
              <a:rPr lang="de-DE" altLang="pt-PT" sz="1600" dirty="0" smtClean="0">
                <a:solidFill>
                  <a:schemeClr val="bg1"/>
                </a:solidFill>
                <a:latin typeface="Arial" panose="020B0604020202020204" pitchFamily="34" charset="0"/>
                <a:cs typeface="Arial" panose="020B0604020202020204" pitchFamily="34" charset="0"/>
              </a:rPr>
              <a:t>oder </a:t>
            </a:r>
            <a:r>
              <a:rPr lang="de-DE" altLang="pt-PT" sz="1600" dirty="0">
                <a:solidFill>
                  <a:schemeClr val="bg1"/>
                </a:solidFill>
                <a:latin typeface="Arial" panose="020B0604020202020204" pitchFamily="34" charset="0"/>
                <a:cs typeface="Arial" panose="020B0604020202020204" pitchFamily="34" charset="0"/>
              </a:rPr>
              <a:t>Herz-Kreislauf-Erkrankungen zu sterben</a:t>
            </a:r>
            <a:r>
              <a:rPr lang="de-DE" altLang="pt-PT" sz="1600" dirty="0" smtClean="0">
                <a:solidFill>
                  <a:schemeClr val="bg1"/>
                </a:solidFill>
                <a:latin typeface="Arial" panose="020B0604020202020204" pitchFamily="34" charset="0"/>
                <a:cs typeface="Arial" panose="020B0604020202020204" pitchFamily="34" charset="0"/>
              </a:rPr>
              <a:t>.</a:t>
            </a:r>
          </a:p>
          <a:p>
            <a:pPr algn="just">
              <a:lnSpc>
                <a:spcPts val="2000"/>
              </a:lnSpc>
              <a:tabLst>
                <a:tab pos="447675" algn="l"/>
              </a:tabLst>
            </a:pPr>
            <a:r>
              <a:rPr lang="de-DE" altLang="pt-PT" sz="1600" dirty="0">
                <a:solidFill>
                  <a:schemeClr val="bg1"/>
                </a:solidFill>
                <a:latin typeface="Arial" panose="020B0604020202020204" pitchFamily="34" charset="0"/>
                <a:cs typeface="Arial" panose="020B0604020202020204" pitchFamily="34" charset="0"/>
                <a:hlinkClick r:id="rId4"/>
              </a:rPr>
              <a:t>https://</a:t>
            </a:r>
            <a:r>
              <a:rPr lang="de-DE" altLang="pt-PT" sz="1600" dirty="0" smtClean="0">
                <a:solidFill>
                  <a:schemeClr val="bg1"/>
                </a:solidFill>
                <a:latin typeface="Arial" panose="020B0604020202020204" pitchFamily="34" charset="0"/>
                <a:cs typeface="Arial" panose="020B0604020202020204" pitchFamily="34" charset="0"/>
                <a:hlinkClick r:id="rId4"/>
              </a:rPr>
              <a:t>www.medizin-transparent.at/fleisch</a:t>
            </a:r>
            <a:r>
              <a:rPr lang="de-DE" altLang="pt-PT" sz="1600" dirty="0">
                <a:solidFill>
                  <a:schemeClr val="bg1"/>
                </a:solidFill>
                <a:latin typeface="Arial" panose="020B0604020202020204" pitchFamily="34" charset="0"/>
                <a:cs typeface="Arial" panose="020B0604020202020204" pitchFamily="34" charset="0"/>
              </a:rPr>
              <a:t>:  Verursachen große Mengen von verarbeiteten Fleischprodukten (zum Beispiel Wurst, Schinken, Gepökeltes, Geräuchertes) </a:t>
            </a:r>
            <a:r>
              <a:rPr lang="de-DE" altLang="pt-PT" sz="1600" dirty="0">
                <a:solidFill>
                  <a:srgbClr val="FF0000"/>
                </a:solidFill>
                <a:latin typeface="Arial" panose="020B0604020202020204" pitchFamily="34" charset="0"/>
                <a:cs typeface="Arial" panose="020B0604020202020204" pitchFamily="34" charset="0"/>
              </a:rPr>
              <a:t>Krebs</a:t>
            </a:r>
            <a:r>
              <a:rPr lang="de-DE" altLang="pt-PT" sz="1600" dirty="0" smtClean="0">
                <a:solidFill>
                  <a:schemeClr val="bg1"/>
                </a:solidFill>
                <a:latin typeface="Arial" panose="020B0604020202020204" pitchFamily="34" charset="0"/>
                <a:cs typeface="Arial" panose="020B0604020202020204" pitchFamily="34" charset="0"/>
              </a:rPr>
              <a:t>? </a:t>
            </a:r>
            <a:r>
              <a:rPr lang="de-DE" altLang="pt-PT" sz="1600" dirty="0" smtClean="0">
                <a:solidFill>
                  <a:srgbClr val="FF0000"/>
                </a:solidFill>
                <a:latin typeface="Arial" panose="020B0604020202020204" pitchFamily="34" charset="0"/>
                <a:cs typeface="Arial" panose="020B0604020202020204" pitchFamily="34" charset="0"/>
              </a:rPr>
              <a:t>Antwort: Wahrscheinlich Ja!</a:t>
            </a:r>
          </a:p>
          <a:p>
            <a:pPr algn="just">
              <a:lnSpc>
                <a:spcPts val="2000"/>
              </a:lnSpc>
              <a:tabLst>
                <a:tab pos="447675" algn="l"/>
              </a:tabLst>
            </a:pPr>
            <a:r>
              <a:rPr lang="de-DE" altLang="pt-PT" sz="1600" dirty="0">
                <a:solidFill>
                  <a:schemeClr val="bg1"/>
                </a:solidFill>
                <a:latin typeface="Arial" panose="020B0604020202020204" pitchFamily="34" charset="0"/>
                <a:cs typeface="Arial" panose="020B0604020202020204" pitchFamily="34" charset="0"/>
                <a:hlinkClick r:id="rId5"/>
              </a:rPr>
              <a:t>https://</a:t>
            </a:r>
            <a:r>
              <a:rPr lang="de-DE" altLang="pt-PT" sz="1600" dirty="0" smtClean="0">
                <a:solidFill>
                  <a:schemeClr val="bg1"/>
                </a:solidFill>
                <a:latin typeface="Arial" panose="020B0604020202020204" pitchFamily="34" charset="0"/>
                <a:cs typeface="Arial" panose="020B0604020202020204" pitchFamily="34" charset="0"/>
                <a:hlinkClick r:id="rId5"/>
              </a:rPr>
              <a:t>www.medizin-transparent.at/vegetarier-gesuender-ohne-fleisch</a:t>
            </a:r>
            <a:r>
              <a:rPr lang="de-DE" altLang="pt-PT" sz="1600" dirty="0">
                <a:solidFill>
                  <a:schemeClr val="bg1"/>
                </a:solidFill>
                <a:latin typeface="Arial" panose="020B0604020202020204" pitchFamily="34" charset="0"/>
                <a:cs typeface="Arial" panose="020B0604020202020204" pitchFamily="34" charset="0"/>
              </a:rPr>
              <a:t>: In der Gruppe, die sich fleischlos ernährt, kommt es seltener zu Herzinfarkten und </a:t>
            </a:r>
            <a:r>
              <a:rPr lang="de-DE" altLang="pt-PT" sz="1600" dirty="0">
                <a:solidFill>
                  <a:srgbClr val="FF0000"/>
                </a:solidFill>
                <a:latin typeface="Arial" panose="020B0604020202020204" pitchFamily="34" charset="0"/>
                <a:cs typeface="Arial" panose="020B0604020202020204" pitchFamily="34" charset="0"/>
              </a:rPr>
              <a:t>Krebs</a:t>
            </a:r>
            <a:r>
              <a:rPr lang="de-DE" altLang="pt-PT" sz="1600" dirty="0">
                <a:solidFill>
                  <a:schemeClr val="bg1"/>
                </a:solidFill>
                <a:latin typeface="Arial" panose="020B0604020202020204" pitchFamily="34" charset="0"/>
                <a:cs typeface="Arial" panose="020B0604020202020204" pitchFamily="34" charset="0"/>
              </a:rPr>
              <a:t> als bei jenen Personen, die auch Fleisch auf dem Speiseplan stehen </a:t>
            </a:r>
            <a:r>
              <a:rPr lang="de-DE" altLang="pt-PT" sz="1600" dirty="0" smtClean="0">
                <a:solidFill>
                  <a:schemeClr val="bg1"/>
                </a:solidFill>
                <a:latin typeface="Arial" panose="020B0604020202020204" pitchFamily="34" charset="0"/>
                <a:cs typeface="Arial" panose="020B0604020202020204" pitchFamily="34" charset="0"/>
              </a:rPr>
              <a:t>haben! </a:t>
            </a:r>
          </a:p>
          <a:p>
            <a:pPr algn="just">
              <a:lnSpc>
                <a:spcPts val="2000"/>
              </a:lnSpc>
              <a:tabLst>
                <a:tab pos="447675" algn="l"/>
              </a:tabLst>
            </a:pPr>
            <a:r>
              <a:rPr lang="de-DE" sz="1600" dirty="0" smtClean="0">
                <a:solidFill>
                  <a:schemeClr val="bg1"/>
                </a:solidFill>
                <a:hlinkClick r:id="rId6"/>
              </a:rPr>
              <a:t>https</a:t>
            </a:r>
            <a:r>
              <a:rPr lang="de-DE" sz="1600" dirty="0">
                <a:solidFill>
                  <a:schemeClr val="bg1"/>
                </a:solidFill>
                <a:hlinkClick r:id="rId6"/>
              </a:rPr>
              <a:t>://www.medizin-transparent.at/fertiggerichte-krebs</a:t>
            </a:r>
            <a:r>
              <a:rPr lang="de-DE" sz="1600" dirty="0">
                <a:solidFill>
                  <a:schemeClr val="bg1"/>
                </a:solidFill>
              </a:rPr>
              <a:t> </a:t>
            </a:r>
          </a:p>
          <a:p>
            <a:pPr algn="just">
              <a:lnSpc>
                <a:spcPts val="2000"/>
              </a:lnSpc>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Evidenz bei der Ernährung</a:t>
            </a:r>
            <a:endParaRPr lang="de-DE" sz="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24</a:t>
            </a:fld>
            <a:endParaRPr lang="en-US" dirty="0"/>
          </a:p>
        </p:txBody>
      </p:sp>
    </p:spTree>
    <p:extLst>
      <p:ext uri="{BB962C8B-B14F-4D97-AF65-F5344CB8AC3E}">
        <p14:creationId xmlns:p14="http://schemas.microsoft.com/office/powerpoint/2010/main" val="1701182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688152" cy="4536504"/>
          </a:xfrm>
        </p:spPr>
        <p:txBody>
          <a:bodyPr>
            <a:noAutofit/>
          </a:bodyPr>
          <a:lstStyle/>
          <a:p>
            <a:pPr marL="0" indent="0" algn="just">
              <a:lnSpc>
                <a:spcPts val="2000"/>
              </a:lnSpc>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Der größere Teil der Tumorerkrankungen lässt sich bei den vom deutschen Krebsforschungszentrum untersuchten Risikofaktoren nicht zuordnen.</a:t>
            </a:r>
          </a:p>
          <a:p>
            <a:pPr marL="0" indent="0" algn="just">
              <a:lnSpc>
                <a:spcPts val="2000"/>
              </a:lnSpc>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Schon seit vielen Jahren tobt ein Streit darüber, ob biologisch erzeugte gesundheitsförderlicher sind, als konventionell erzeugte Lebensmittel mit ihren höheren Rückständen an giftigen Substanzen.</a:t>
            </a:r>
          </a:p>
          <a:p>
            <a:pPr marL="0" indent="0" algn="just">
              <a:lnSpc>
                <a:spcPts val="2000"/>
              </a:lnSpc>
              <a:buNone/>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In einer aktuellen Studie vom 22 Oktober 2018 wird dies nun eindeutig belegt. Das Krebsrisiko </a:t>
            </a:r>
            <a:r>
              <a:rPr lang="de-DE" altLang="pt-PT" sz="1600" dirty="0">
                <a:solidFill>
                  <a:schemeClr val="bg1"/>
                </a:solidFill>
                <a:latin typeface="Arial" panose="020B0604020202020204" pitchFamily="34" charset="0"/>
                <a:cs typeface="Arial" panose="020B0604020202020204" pitchFamily="34" charset="0"/>
              </a:rPr>
              <a:t>war um </a:t>
            </a:r>
            <a:r>
              <a:rPr lang="de-DE" altLang="pt-PT" sz="1600" dirty="0" smtClean="0">
                <a:solidFill>
                  <a:schemeClr val="bg1"/>
                </a:solidFill>
                <a:latin typeface="Arial" panose="020B0604020202020204" pitchFamily="34" charset="0"/>
                <a:cs typeface="Arial" panose="020B0604020202020204" pitchFamily="34" charset="0"/>
              </a:rPr>
              <a:t>bis zu 25 </a:t>
            </a:r>
            <a:r>
              <a:rPr lang="de-DE" altLang="pt-PT" sz="1600" dirty="0">
                <a:solidFill>
                  <a:schemeClr val="bg1"/>
                </a:solidFill>
                <a:latin typeface="Arial" panose="020B0604020202020204" pitchFamily="34" charset="0"/>
                <a:cs typeface="Arial" panose="020B0604020202020204" pitchFamily="34" charset="0"/>
              </a:rPr>
              <a:t>Prozent </a:t>
            </a:r>
            <a:r>
              <a:rPr lang="de-DE" altLang="pt-PT" sz="1600" dirty="0" smtClean="0">
                <a:solidFill>
                  <a:schemeClr val="bg1"/>
                </a:solidFill>
                <a:latin typeface="Arial" panose="020B0604020202020204" pitchFamily="34" charset="0"/>
                <a:cs typeface="Arial" panose="020B0604020202020204" pitchFamily="34" charset="0"/>
              </a:rPr>
              <a:t>reduziert! (</a:t>
            </a:r>
            <a:r>
              <a:rPr lang="de-DE" altLang="pt-PT" sz="1600" dirty="0" smtClean="0">
                <a:solidFill>
                  <a:schemeClr val="bg1"/>
                </a:solidFill>
                <a:latin typeface="Arial" panose="020B0604020202020204" pitchFamily="34" charset="0"/>
                <a:cs typeface="Arial" panose="020B0604020202020204" pitchFamily="34" charset="0"/>
                <a:hlinkClick r:id="rId3"/>
              </a:rPr>
              <a:t>Die Studie hat leider Mängel</a:t>
            </a:r>
            <a:r>
              <a:rPr lang="de-DE" altLang="pt-PT" sz="1600" dirty="0" smtClean="0">
                <a:solidFill>
                  <a:schemeClr val="bg1"/>
                </a:solidFill>
                <a:latin typeface="Arial" panose="020B0604020202020204" pitchFamily="34" charset="0"/>
                <a:cs typeface="Arial" panose="020B0604020202020204" pitchFamily="34" charset="0"/>
              </a:rPr>
              <a:t>)</a:t>
            </a:r>
          </a:p>
          <a:p>
            <a:pPr marL="0" indent="0">
              <a:lnSpc>
                <a:spcPts val="2000"/>
              </a:lnSpc>
              <a:buNone/>
              <a:tabLst>
                <a:tab pos="447675" algn="l"/>
              </a:tabLst>
            </a:pPr>
            <a:r>
              <a:rPr lang="de-DE" altLang="pt-PT" sz="1600" dirty="0">
                <a:solidFill>
                  <a:schemeClr val="bg1"/>
                </a:solidFill>
                <a:latin typeface="Arial" panose="020B0604020202020204" pitchFamily="34" charset="0"/>
                <a:cs typeface="Arial" panose="020B0604020202020204" pitchFamily="34" charset="0"/>
              </a:rPr>
              <a:t>Auszug aus: </a:t>
            </a:r>
            <a:r>
              <a:rPr lang="de-DE" altLang="pt-PT" sz="1600" dirty="0">
                <a:solidFill>
                  <a:schemeClr val="bg1"/>
                </a:solidFill>
                <a:latin typeface="Arial" panose="020B0604020202020204" pitchFamily="34" charset="0"/>
                <a:cs typeface="Arial" panose="020B0604020202020204" pitchFamily="34" charset="0"/>
                <a:hlinkClick r:id="rId4"/>
              </a:rPr>
              <a:t>https://</a:t>
            </a:r>
            <a:r>
              <a:rPr lang="de-DE" altLang="pt-PT" sz="1600" dirty="0" smtClean="0">
                <a:solidFill>
                  <a:schemeClr val="bg1"/>
                </a:solidFill>
                <a:latin typeface="Arial" panose="020B0604020202020204" pitchFamily="34" charset="0"/>
                <a:cs typeface="Arial" panose="020B0604020202020204" pitchFamily="34" charset="0"/>
                <a:hlinkClick r:id="rId4"/>
              </a:rPr>
              <a:t>www.heilpraxisnet.de/naturheilpraxis/bio-lebensmittel-reduzieren-nachweisbar-das-krebs-risiko-20181024428893</a:t>
            </a:r>
            <a:r>
              <a:rPr lang="de-DE" altLang="pt-PT" sz="1600" dirty="0" smtClean="0">
                <a:solidFill>
                  <a:schemeClr val="bg1"/>
                </a:solidFill>
                <a:latin typeface="Arial" panose="020B0604020202020204" pitchFamily="34" charset="0"/>
                <a:cs typeface="Arial" panose="020B0604020202020204" pitchFamily="34" charset="0"/>
              </a:rPr>
              <a:t>, (</a:t>
            </a:r>
            <a:r>
              <a:rPr lang="de-DE" altLang="pt-PT" sz="1600" dirty="0" smtClean="0">
                <a:solidFill>
                  <a:schemeClr val="bg1"/>
                </a:solidFill>
                <a:latin typeface="Arial" panose="020B0604020202020204" pitchFamily="34" charset="0"/>
                <a:cs typeface="Arial" panose="020B0604020202020204" pitchFamily="34" charset="0"/>
                <a:hlinkClick r:id="rId5"/>
              </a:rPr>
              <a:t>Fokusartikel</a:t>
            </a:r>
            <a:r>
              <a:rPr lang="de-DE" altLang="pt-PT" sz="1600" dirty="0" smtClean="0">
                <a:solidFill>
                  <a:schemeClr val="bg1"/>
                </a:solidFill>
                <a:latin typeface="Arial" panose="020B0604020202020204" pitchFamily="34" charset="0"/>
                <a:cs typeface="Arial" panose="020B0604020202020204" pitchFamily="34" charset="0"/>
              </a:rPr>
              <a:t> zur Studie)</a:t>
            </a:r>
            <a:endParaRPr lang="de-DE" altLang="pt-PT" sz="1600" dirty="0">
              <a:solidFill>
                <a:schemeClr val="bg1"/>
              </a:solidFill>
              <a:latin typeface="Arial" panose="020B0604020202020204" pitchFamily="34" charset="0"/>
              <a:cs typeface="Arial" panose="020B0604020202020204" pitchFamily="34" charset="0"/>
            </a:endParaRPr>
          </a:p>
          <a:p>
            <a:pPr marL="0" indent="0" algn="just">
              <a:lnSpc>
                <a:spcPts val="2000"/>
              </a:lnSpc>
              <a:buNone/>
              <a:tabLst>
                <a:tab pos="447675" algn="l"/>
              </a:tabLst>
            </a:pPr>
            <a:r>
              <a:rPr lang="de-DE" altLang="pt-PT" sz="1600" dirty="0" smtClean="0">
                <a:solidFill>
                  <a:srgbClr val="FF0000"/>
                </a:solidFill>
                <a:latin typeface="Arial" panose="020B0604020202020204" pitchFamily="34" charset="0"/>
                <a:cs typeface="Arial" panose="020B0604020202020204" pitchFamily="34" charset="0"/>
              </a:rPr>
              <a:t>Das </a:t>
            </a:r>
            <a:r>
              <a:rPr lang="de-DE" altLang="pt-PT" sz="1600" dirty="0">
                <a:solidFill>
                  <a:srgbClr val="FF0000"/>
                </a:solidFill>
                <a:latin typeface="Arial" panose="020B0604020202020204" pitchFamily="34" charset="0"/>
                <a:cs typeface="Arial" panose="020B0604020202020204" pitchFamily="34" charset="0"/>
              </a:rPr>
              <a:t>Risiko an Krebs zu erkranken, war bei den Menschen, welche die meisten Bio-Lebensmittel verzehrten, um 25 Prozent geringer, verglichen mit den Probanden, die am wenigsten biologisch angebaute Produkte zu sich nahmen. </a:t>
            </a:r>
            <a:r>
              <a:rPr lang="de-DE" altLang="pt-PT" sz="1600" dirty="0">
                <a:solidFill>
                  <a:schemeClr val="bg1"/>
                </a:solidFill>
                <a:latin typeface="Arial" panose="020B0604020202020204" pitchFamily="34" charset="0"/>
                <a:cs typeface="Arial" panose="020B0604020202020204" pitchFamily="34" charset="0"/>
              </a:rPr>
              <a:t>Am deutlichsten war der Unterschied bei Lymphomen und speziell dem sogenannten Non-Hodgkin-Lymphom </a:t>
            </a:r>
            <a:r>
              <a:rPr lang="de-DE" altLang="pt-PT" sz="1600" dirty="0" smtClean="0">
                <a:solidFill>
                  <a:schemeClr val="bg1"/>
                </a:solidFill>
                <a:latin typeface="Arial" panose="020B0604020202020204" pitchFamily="34" charset="0"/>
                <a:cs typeface="Arial" panose="020B0604020202020204" pitchFamily="34" charset="0"/>
              </a:rPr>
              <a:t>- </a:t>
            </a:r>
            <a:r>
              <a:rPr lang="de-DE" altLang="pt-PT" sz="1600" dirty="0">
                <a:solidFill>
                  <a:schemeClr val="bg1"/>
                </a:solidFill>
                <a:latin typeface="Arial" panose="020B0604020202020204" pitchFamily="34" charset="0"/>
                <a:cs typeface="Arial" panose="020B0604020202020204" pitchFamily="34" charset="0"/>
              </a:rPr>
              <a:t>Formen von Krebserkrankungen, die in den letzten Jahrzehnten viel häufiger aufgetreten sind. Es ist nicht auszuschließen, dass Umwelteinflüsse die Ursache hierfür sind.</a:t>
            </a:r>
            <a:endParaRPr lang="de-DE" altLang="pt-PT" sz="1600" dirty="0" smtClean="0">
              <a:solidFill>
                <a:srgbClr val="FF0000"/>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2800" b="1" dirty="0" smtClean="0">
                <a:effectLst>
                  <a:outerShdw blurRad="38100" dist="38100" dir="2700000" algn="tl">
                    <a:srgbClr val="FFFFFF"/>
                  </a:outerShdw>
                </a:effectLst>
              </a:rPr>
              <a:t>Tumorauslöser, </a:t>
            </a:r>
            <a:r>
              <a:rPr lang="de-DE" altLang="pt-PT" sz="2400" b="1" dirty="0" smtClean="0">
                <a:effectLst>
                  <a:outerShdw blurRad="38100" dist="38100" dir="2700000" algn="tl">
                    <a:srgbClr val="FFFFFF"/>
                  </a:outerShdw>
                </a:effectLst>
              </a:rPr>
              <a:t>giftige Rückstände aus konventionell erzeugten Lebensmitteln,</a:t>
            </a:r>
            <a:r>
              <a:rPr lang="de-DE" altLang="pt-PT" sz="3200" b="1" dirty="0" smtClean="0">
                <a:effectLst>
                  <a:outerShdw blurRad="38100" dist="38100" dir="2700000" algn="tl">
                    <a:srgbClr val="FFFFFF"/>
                  </a:outerShdw>
                </a:effectLst>
              </a:rPr>
              <a:t> </a:t>
            </a:r>
            <a:r>
              <a:rPr lang="de-DE" altLang="pt-PT" sz="1400" b="1" dirty="0" smtClean="0">
                <a:effectLst>
                  <a:outerShdw blurRad="38100" dist="38100" dir="2700000" algn="tl">
                    <a:srgbClr val="FFFFFF"/>
                  </a:outerShdw>
                </a:effectLst>
              </a:rPr>
              <a:t>(Quelle</a:t>
            </a:r>
            <a:r>
              <a:rPr lang="de-DE" altLang="pt-PT" sz="1400" b="1" dirty="0">
                <a:effectLst>
                  <a:outerShdw blurRad="38100" dist="38100" dir="2700000" algn="tl">
                    <a:srgbClr val="FFFFFF"/>
                  </a:outerShdw>
                </a:effectLst>
              </a:rPr>
              <a:t>:  </a:t>
            </a:r>
            <a:r>
              <a:rPr lang="de-DE" altLang="pt-PT" sz="1400" b="1" dirty="0">
                <a:effectLst>
                  <a:outerShdw blurRad="38100" dist="38100" dir="2700000" algn="tl">
                    <a:srgbClr val="FFFFFF"/>
                  </a:outerShdw>
                </a:effectLst>
                <a:hlinkClick r:id="rId6"/>
              </a:rPr>
              <a:t>https://</a:t>
            </a:r>
            <a:r>
              <a:rPr lang="de-DE" altLang="pt-PT" sz="1400" b="1" dirty="0" smtClean="0">
                <a:effectLst>
                  <a:outerShdw blurRad="38100" dist="38100" dir="2700000" algn="tl">
                    <a:srgbClr val="FFFFFF"/>
                  </a:outerShdw>
                </a:effectLst>
                <a:hlinkClick r:id="rId6"/>
              </a:rPr>
              <a:t>jamanetwork.com/journals/jamainternalmedicine/fullarticle/2707948</a:t>
            </a:r>
            <a:r>
              <a:rPr lang="de-DE" altLang="pt-PT" sz="1400" b="1" dirty="0" smtClean="0">
                <a:effectLst>
                  <a:outerShdw blurRad="38100" dist="38100" dir="2700000" algn="tl">
                    <a:srgbClr val="FFFFFF"/>
                  </a:outerShdw>
                </a:effectLst>
              </a:rPr>
              <a:t>)</a:t>
            </a:r>
            <a:endParaRPr lang="de-DE" sz="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25</a:t>
            </a:fld>
            <a:endParaRPr lang="en-US" dirty="0"/>
          </a:p>
        </p:txBody>
      </p:sp>
    </p:spTree>
    <p:extLst>
      <p:ext uri="{BB962C8B-B14F-4D97-AF65-F5344CB8AC3E}">
        <p14:creationId xmlns:p14="http://schemas.microsoft.com/office/powerpoint/2010/main" val="3950398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502350" cy="4536504"/>
          </a:xfrm>
        </p:spPr>
        <p:txBody>
          <a:bodyPr>
            <a:noAutofit/>
          </a:bodyPr>
          <a:lstStyle/>
          <a:p>
            <a:pPr marL="0" indent="0" algn="just">
              <a:lnSpc>
                <a:spcPct val="100000"/>
              </a:lnSpc>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Neben den karzinogenen Stoffen in Zigarettenrauch, werden solche Stoffe auch in der normalen Atemluft durch Industrieabgase freigesetzt.</a:t>
            </a:r>
          </a:p>
          <a:p>
            <a:pPr marL="0" indent="0" algn="just">
              <a:lnSpc>
                <a:spcPct val="100000"/>
              </a:lnSpc>
              <a:buNone/>
              <a:tabLst>
                <a:tab pos="447675" algn="l"/>
              </a:tabLst>
            </a:pPr>
            <a:endParaRPr lang="de-DE" altLang="pt-PT" sz="100" dirty="0">
              <a:solidFill>
                <a:schemeClr val="bg1"/>
              </a:solidFill>
              <a:latin typeface="Arial" panose="020B0604020202020204" pitchFamily="34" charset="0"/>
              <a:cs typeface="Arial" panose="020B0604020202020204" pitchFamily="34" charset="0"/>
            </a:endParaRPr>
          </a:p>
          <a:p>
            <a:pPr marL="0" indent="0" algn="just">
              <a:lnSpc>
                <a:spcPct val="100000"/>
              </a:lnSpc>
              <a:buNone/>
              <a:tabLst>
                <a:tab pos="447675" algn="l"/>
              </a:tabLst>
            </a:pPr>
            <a:r>
              <a:rPr lang="de-DE" altLang="pt-PT" sz="2000" dirty="0">
                <a:solidFill>
                  <a:schemeClr val="bg1"/>
                </a:solidFill>
                <a:latin typeface="Arial" panose="020B0604020202020204" pitchFamily="34" charset="0"/>
                <a:cs typeface="Arial" panose="020B0604020202020204" pitchFamily="34" charset="0"/>
              </a:rPr>
              <a:t>Für das Jahr 2015 kommen die Forscher auf rund 442.000 errechnete vorzeitige Todesfälle im Zusammenhang mit Luftverschmutzung, davon rund 391.000 in den 28 EU-Mitgliedsstaaten. Ursachen sind etwa Feinstaub, bodennahes Ozon und Stickstoffdioxid. Sie verursachen oder verschlimmern Atembeschwerden, Herz-Kreislauf-Erkrankungen </a:t>
            </a:r>
            <a:r>
              <a:rPr lang="de-DE" altLang="pt-PT" sz="2000" b="1" u="sng" dirty="0">
                <a:solidFill>
                  <a:srgbClr val="FF0000"/>
                </a:solidFill>
                <a:latin typeface="Arial" panose="020B0604020202020204" pitchFamily="34" charset="0"/>
                <a:cs typeface="Arial" panose="020B0604020202020204" pitchFamily="34" charset="0"/>
              </a:rPr>
              <a:t>oder Krebs</a:t>
            </a:r>
            <a:r>
              <a:rPr lang="de-DE" altLang="pt-PT" sz="2000" b="1" dirty="0">
                <a:solidFill>
                  <a:srgbClr val="FF0000"/>
                </a:solidFill>
                <a:latin typeface="Arial" panose="020B0604020202020204" pitchFamily="34" charset="0"/>
                <a:cs typeface="Arial" panose="020B0604020202020204" pitchFamily="34" charset="0"/>
              </a:rPr>
              <a:t> </a:t>
            </a:r>
            <a:r>
              <a:rPr lang="de-DE" altLang="pt-PT" sz="2000" dirty="0">
                <a:solidFill>
                  <a:schemeClr val="bg1"/>
                </a:solidFill>
                <a:latin typeface="Arial" panose="020B0604020202020204" pitchFamily="34" charset="0"/>
                <a:cs typeface="Arial" panose="020B0604020202020204" pitchFamily="34" charset="0"/>
              </a:rPr>
              <a:t>und führten zu verkürzter Lebensdauer, so die EEA. </a:t>
            </a:r>
            <a:endParaRPr lang="de-DE" altLang="pt-PT" sz="20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a:t>
            </a:r>
            <a:r>
              <a:rPr lang="de-DE" altLang="pt-PT" sz="2400" b="1" dirty="0" smtClean="0">
                <a:effectLst>
                  <a:outerShdw blurRad="38100" dist="38100" dir="2700000" algn="tl">
                    <a:srgbClr val="FFFFFF"/>
                  </a:outerShdw>
                </a:effectLst>
              </a:rPr>
              <a:t> Feinstaub und Stickoxide </a:t>
            </a:r>
            <a:r>
              <a:rPr lang="de-DE" altLang="pt-PT" sz="1400" b="1" dirty="0">
                <a:effectLst>
                  <a:outerShdw blurRad="38100" dist="38100" dir="2700000" algn="tl">
                    <a:srgbClr val="FFFFFF"/>
                  </a:outerShdw>
                </a:effectLst>
                <a:hlinkClick r:id="rId3"/>
              </a:rPr>
              <a:t>http://</a:t>
            </a:r>
            <a:r>
              <a:rPr lang="de-DE" altLang="pt-PT" sz="1400" b="1" dirty="0" smtClean="0">
                <a:effectLst>
                  <a:outerShdw blurRad="38100" dist="38100" dir="2700000" algn="tl">
                    <a:srgbClr val="FFFFFF"/>
                  </a:outerShdw>
                </a:effectLst>
                <a:hlinkClick r:id="rId3"/>
              </a:rPr>
              <a:t>www.spiegel.de/gesundheit/diagnose/luftverschmutzung-ist-groesste-gefahr-fuer-die-gesundheit-eea-report-a-1235602.html</a:t>
            </a:r>
            <a:r>
              <a:rPr lang="de-DE" altLang="pt-PT" sz="1400" b="1" dirty="0" smtClean="0">
                <a:effectLst>
                  <a:outerShdw blurRad="38100" dist="38100" dir="2700000" algn="tl">
                    <a:srgbClr val="FFFFFF"/>
                  </a:outerShdw>
                </a:effectLst>
              </a:rPr>
              <a:t>)</a:t>
            </a:r>
            <a:endParaRPr lang="de-DE" sz="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26</a:t>
            </a:fld>
            <a:endParaRPr lang="en-US" dirty="0"/>
          </a:p>
        </p:txBody>
      </p:sp>
    </p:spTree>
    <p:extLst>
      <p:ext uri="{BB962C8B-B14F-4D97-AF65-F5344CB8AC3E}">
        <p14:creationId xmlns:p14="http://schemas.microsoft.com/office/powerpoint/2010/main" val="452705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430342" cy="4536504"/>
          </a:xfrm>
        </p:spPr>
        <p:txBody>
          <a:bodyPr>
            <a:noAutofit/>
          </a:bodyPr>
          <a:lstStyle/>
          <a:p>
            <a:pPr marL="0" indent="0" algn="just">
              <a:lnSpc>
                <a:spcPct val="100000"/>
              </a:lnSpc>
              <a:buNone/>
              <a:tabLst>
                <a:tab pos="447675" algn="l"/>
              </a:tabLst>
            </a:pPr>
            <a:r>
              <a:rPr lang="de-DE" altLang="pt-PT" sz="1800" dirty="0">
                <a:solidFill>
                  <a:schemeClr val="bg1"/>
                </a:solidFill>
                <a:latin typeface="Arial" panose="020B0604020202020204" pitchFamily="34" charset="0"/>
                <a:cs typeface="Arial" panose="020B0604020202020204" pitchFamily="34" charset="0"/>
              </a:rPr>
              <a:t>Uran kann sich auch im Gewebe und in den Knochen anreichern und durch ionisierende Strahlung Krebs und Leukämie verursachen. Die unvermeidbaren radioaktiven Zerfallsprodukte des Urans </a:t>
            </a:r>
            <a:r>
              <a:rPr lang="de-DE" altLang="pt-PT" sz="1800" dirty="0">
                <a:solidFill>
                  <a:srgbClr val="FF0000"/>
                </a:solidFill>
                <a:latin typeface="Arial" panose="020B0604020202020204" pitchFamily="34" charset="0"/>
                <a:cs typeface="Arial" panose="020B0604020202020204" pitchFamily="34" charset="0"/>
              </a:rPr>
              <a:t>erhöhen noch das Risiko, an Krebs zu erkranken</a:t>
            </a:r>
            <a:r>
              <a:rPr lang="de-DE" altLang="pt-PT" sz="1800" dirty="0" smtClean="0">
                <a:solidFill>
                  <a:schemeClr val="bg1"/>
                </a:solidFill>
                <a:latin typeface="Arial" panose="020B0604020202020204" pitchFamily="34" charset="0"/>
                <a:cs typeface="Arial" panose="020B0604020202020204" pitchFamily="34" charset="0"/>
              </a:rPr>
              <a:t>.</a:t>
            </a:r>
          </a:p>
          <a:p>
            <a:pPr marL="0" indent="0" algn="just">
              <a:lnSpc>
                <a:spcPct val="100000"/>
              </a:lnSpc>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Kommentar: Ich würde mir genau überlegen, ob ich im selbst angebauten Gemüse und Obst </a:t>
            </a:r>
            <a:r>
              <a:rPr lang="de-DE" altLang="pt-PT" sz="1800" dirty="0">
                <a:solidFill>
                  <a:schemeClr val="bg1"/>
                </a:solidFill>
                <a:latin typeface="Arial" panose="020B0604020202020204" pitchFamily="34" charset="0"/>
                <a:cs typeface="Arial" panose="020B0604020202020204" pitchFamily="34" charset="0"/>
              </a:rPr>
              <a:t>durch </a:t>
            </a:r>
            <a:r>
              <a:rPr lang="de-DE" altLang="pt-PT" sz="1800" dirty="0" smtClean="0">
                <a:solidFill>
                  <a:schemeClr val="bg1"/>
                </a:solidFill>
                <a:latin typeface="Arial" panose="020B0604020202020204" pitchFamily="34" charset="0"/>
                <a:cs typeface="Arial" panose="020B0604020202020204" pitchFamily="34" charset="0"/>
              </a:rPr>
              <a:t>eigene Düngung giftiges Uran mitessen möchte!</a:t>
            </a:r>
          </a:p>
          <a:p>
            <a:pPr marL="0" indent="0" algn="just">
              <a:lnSpc>
                <a:spcPct val="100000"/>
              </a:lnSpc>
              <a:buNone/>
              <a:tabLst>
                <a:tab pos="447675" algn="l"/>
              </a:tabLst>
            </a:pPr>
            <a:r>
              <a:rPr lang="de-DE" altLang="pt-PT" sz="1800" dirty="0">
                <a:solidFill>
                  <a:schemeClr val="bg1"/>
                </a:solidFill>
                <a:latin typeface="Arial" panose="020B0604020202020204" pitchFamily="34" charset="0"/>
                <a:cs typeface="Arial" panose="020B0604020202020204" pitchFamily="34" charset="0"/>
                <a:hlinkClick r:id="rId3"/>
              </a:rPr>
              <a:t>https://</a:t>
            </a:r>
            <a:r>
              <a:rPr lang="de-DE" altLang="pt-PT" sz="1800" dirty="0" smtClean="0">
                <a:solidFill>
                  <a:schemeClr val="bg1"/>
                </a:solidFill>
                <a:latin typeface="Arial" panose="020B0604020202020204" pitchFamily="34" charset="0"/>
                <a:cs typeface="Arial" panose="020B0604020202020204" pitchFamily="34" charset="0"/>
                <a:hlinkClick r:id="rId3"/>
              </a:rPr>
              <a:t>www.welt.de/print-welt/article89383/Uran-Bergarbeiter-haben-haeufiger-Krebs.html</a:t>
            </a:r>
            <a:r>
              <a:rPr lang="de-DE" altLang="pt-PT" sz="1800" dirty="0" smtClean="0">
                <a:solidFill>
                  <a:schemeClr val="bg1"/>
                </a:solidFill>
                <a:latin typeface="Arial" panose="020B0604020202020204" pitchFamily="34" charset="0"/>
                <a:cs typeface="Arial" panose="020B0604020202020204" pitchFamily="34" charset="0"/>
              </a:rPr>
              <a:t> </a:t>
            </a:r>
            <a:endParaRPr lang="de-DE" altLang="pt-PT" sz="1800" dirty="0">
              <a:solidFill>
                <a:schemeClr val="bg1"/>
              </a:solidFill>
              <a:latin typeface="Arial" panose="020B0604020202020204" pitchFamily="34" charset="0"/>
              <a:cs typeface="Arial" panose="020B0604020202020204" pitchFamily="34" charset="0"/>
            </a:endParaRPr>
          </a:p>
          <a:p>
            <a:pPr marL="0" indent="0" algn="just">
              <a:lnSpc>
                <a:spcPct val="100000"/>
              </a:lnSpc>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Auszug: Insgesamt </a:t>
            </a:r>
            <a:r>
              <a:rPr lang="de-DE" altLang="pt-PT" sz="1800" dirty="0">
                <a:solidFill>
                  <a:schemeClr val="bg1"/>
                </a:solidFill>
                <a:latin typeface="Arial" panose="020B0604020202020204" pitchFamily="34" charset="0"/>
                <a:cs typeface="Arial" panose="020B0604020202020204" pitchFamily="34" charset="0"/>
              </a:rPr>
              <a:t>rechnen sie mit 7.000 Lungenkrebstoten unter den 59.000 Studienteilnehmern. Deren Lungenkrebsrisiko sei verglichen mit Menschen, die unter vergleichbaren Arbeitsbedingungen aber ohne Strahlenbelastung gearbeitet haben, um 50 Prozent erhöht. Bei Arbeitern, die nur unter Tag beschäftigt waren, erhöht sich das Risiko gar um rund 70 Prozent.</a:t>
            </a:r>
          </a:p>
          <a:p>
            <a:pPr marL="0" indent="0" algn="just">
              <a:lnSpc>
                <a:spcPts val="2000"/>
              </a:lnSpc>
              <a:buNone/>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a:t>
            </a:r>
            <a:r>
              <a:rPr lang="de-DE" altLang="pt-PT" sz="2400" b="1" dirty="0" smtClean="0">
                <a:effectLst>
                  <a:outerShdw blurRad="38100" dist="38100" dir="2700000" algn="tl">
                    <a:srgbClr val="FFFFFF"/>
                  </a:outerShdw>
                </a:effectLst>
              </a:rPr>
              <a:t> </a:t>
            </a:r>
            <a:r>
              <a:rPr lang="de-DE" altLang="pt-PT" sz="3200" b="1" dirty="0" smtClean="0">
                <a:effectLst>
                  <a:outerShdw blurRad="38100" dist="38100" dir="2700000" algn="tl">
                    <a:srgbClr val="FFFFFF"/>
                  </a:outerShdw>
                </a:effectLst>
              </a:rPr>
              <a:t>Uran im </a:t>
            </a:r>
            <a:r>
              <a:rPr lang="de-DE" altLang="pt-PT" sz="3200" b="1" dirty="0">
                <a:effectLst>
                  <a:outerShdw blurRad="38100" dist="38100" dir="2700000" algn="tl">
                    <a:srgbClr val="FFFFFF"/>
                  </a:outerShdw>
                </a:effectLst>
              </a:rPr>
              <a:t>Dünger </a:t>
            </a:r>
            <a:r>
              <a:rPr lang="de-DE" altLang="pt-PT" sz="1400" b="1" dirty="0">
                <a:effectLst>
                  <a:outerShdw blurRad="38100" dist="38100" dir="2700000" algn="tl">
                    <a:srgbClr val="FFFFFF"/>
                  </a:outerShdw>
                </a:effectLst>
                <a:hlinkClick r:id="rId4"/>
              </a:rPr>
              <a:t>http://</a:t>
            </a:r>
            <a:r>
              <a:rPr lang="de-DE" altLang="pt-PT" sz="1400" b="1" dirty="0" smtClean="0">
                <a:effectLst>
                  <a:outerShdw blurRad="38100" dist="38100" dir="2700000" algn="tl">
                    <a:srgbClr val="FFFFFF"/>
                  </a:outerShdw>
                </a:effectLst>
                <a:hlinkClick r:id="rId4"/>
              </a:rPr>
              <a:t>www.umweltinstitut.org/themen/radioaktivitaet/radioaktivitaet-und-gesundheit/natuerliche-radioaktivitaet/uran-im-duenger.html</a:t>
            </a:r>
            <a:r>
              <a:rPr lang="de-DE" altLang="pt-PT" sz="1400" b="1" dirty="0" smtClean="0">
                <a:effectLst>
                  <a:outerShdw blurRad="38100" dist="38100" dir="2700000" algn="tl">
                    <a:srgbClr val="FFFFFF"/>
                  </a:outerShdw>
                </a:effectLst>
              </a:rPr>
              <a:t> </a:t>
            </a:r>
            <a:endParaRPr lang="de-DE" sz="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27</a:t>
            </a:fld>
            <a:endParaRPr lang="en-US" dirty="0"/>
          </a:p>
        </p:txBody>
      </p:sp>
    </p:spTree>
    <p:extLst>
      <p:ext uri="{BB962C8B-B14F-4D97-AF65-F5344CB8AC3E}">
        <p14:creationId xmlns:p14="http://schemas.microsoft.com/office/powerpoint/2010/main" val="3376679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lnSpc>
                <a:spcPct val="100000"/>
              </a:lnSpc>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Wenn Tumorpatienten von Ihren Ärzten während  oder nach erfolgreicher Chemotherapie die Ratschläge hören: </a:t>
            </a:r>
            <a:r>
              <a:rPr lang="de-DE" altLang="pt-PT" sz="2000" dirty="0" smtClean="0">
                <a:solidFill>
                  <a:srgbClr val="FF0000"/>
                </a:solidFill>
                <a:latin typeface="Arial" panose="020B0604020202020204" pitchFamily="34" charset="0"/>
                <a:cs typeface="Arial" panose="020B0604020202020204" pitchFamily="34" charset="0"/>
              </a:rPr>
              <a:t>Sie können alles essen, wie Ihnen der Schnabel gewachsen ist,</a:t>
            </a:r>
            <a:r>
              <a:rPr lang="de-DE" altLang="pt-PT" sz="2000" dirty="0" smtClean="0">
                <a:solidFill>
                  <a:schemeClr val="bg1"/>
                </a:solidFill>
                <a:latin typeface="Arial" panose="020B0604020202020204" pitchFamily="34" charset="0"/>
                <a:cs typeface="Arial" panose="020B0604020202020204" pitchFamily="34" charset="0"/>
              </a:rPr>
              <a:t> dann bezeichne ich diese Ärzte nach der Veröffentlichung dieser </a:t>
            </a:r>
            <a:r>
              <a:rPr lang="de-DE" altLang="pt-PT" sz="2000" dirty="0" smtClean="0">
                <a:solidFill>
                  <a:schemeClr val="bg1"/>
                </a:solidFill>
                <a:latin typeface="Arial" panose="020B0604020202020204" pitchFamily="34" charset="0"/>
                <a:cs typeface="Arial" panose="020B0604020202020204" pitchFamily="34" charset="0"/>
                <a:hlinkClick r:id="rId3"/>
              </a:rPr>
              <a:t>Studien</a:t>
            </a:r>
            <a:r>
              <a:rPr lang="de-DE" altLang="pt-PT" sz="2000" dirty="0" smtClean="0">
                <a:solidFill>
                  <a:schemeClr val="bg1"/>
                </a:solidFill>
                <a:latin typeface="Arial" panose="020B0604020202020204" pitchFamily="34" charset="0"/>
                <a:cs typeface="Arial" panose="020B0604020202020204" pitchFamily="34" charset="0"/>
              </a:rPr>
              <a:t> durch das deutsche Krebsforschungszentrum öffentlich als unverantwortlichen Quacksalber und Kurpfuscher! (Leider werden diese Erkenntnisse in vielen Krankenhäusern während und nach den Klinikaufenthalten bis heute nicht umgesetzt!)</a:t>
            </a:r>
          </a:p>
          <a:p>
            <a:pPr marL="0" indent="0" algn="just">
              <a:lnSpc>
                <a:spcPct val="100000"/>
              </a:lnSpc>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Die Tumorprävention ist während und nach einer Tumorerkrankung um so wichtiger!</a:t>
            </a:r>
          </a:p>
          <a:p>
            <a:pPr marL="0" indent="0" algn="just">
              <a:lnSpc>
                <a:spcPct val="100000"/>
              </a:lnSpc>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Sie üben auch nicht mit „</a:t>
            </a:r>
            <a:r>
              <a:rPr lang="de-DE" altLang="pt-PT" sz="2000" u="sng" dirty="0" smtClean="0">
                <a:solidFill>
                  <a:srgbClr val="FF0000"/>
                </a:solidFill>
                <a:latin typeface="Arial" panose="020B0604020202020204" pitchFamily="34" charset="0"/>
                <a:cs typeface="Arial" panose="020B0604020202020204" pitchFamily="34" charset="0"/>
              </a:rPr>
              <a:t>brennenden Fackeln im Heuschober</a:t>
            </a:r>
            <a:r>
              <a:rPr lang="de-DE" altLang="pt-PT" sz="2000" dirty="0" smtClean="0">
                <a:solidFill>
                  <a:schemeClr val="bg1"/>
                </a:solidFill>
                <a:latin typeface="Arial" panose="020B0604020202020204" pitchFamily="34" charset="0"/>
                <a:cs typeface="Arial" panose="020B0604020202020204" pitchFamily="34" charset="0"/>
              </a:rPr>
              <a:t>“ jonglieren und beklagen sich dann darüber, dass die medizinische Feuerwehr schon zur 5. Chemotherapie kommen muss!</a:t>
            </a:r>
            <a:endParaRPr lang="de-DE" altLang="pt-PT"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dirty="0" smtClean="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 und Tumorwachstum</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28</a:t>
            </a:fld>
            <a:endParaRPr lang="en-US" dirty="0"/>
          </a:p>
        </p:txBody>
      </p:sp>
    </p:spTree>
    <p:extLst>
      <p:ext uri="{BB962C8B-B14F-4D97-AF65-F5344CB8AC3E}">
        <p14:creationId xmlns:p14="http://schemas.microsoft.com/office/powerpoint/2010/main" val="2070344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688152" cy="4536504"/>
          </a:xfrm>
        </p:spPr>
        <p:txBody>
          <a:bodyPr>
            <a:noAutofit/>
          </a:bodyPr>
          <a:lstStyle/>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Mehr als </a:t>
            </a:r>
            <a:r>
              <a:rPr lang="de-DE" altLang="pt-PT" sz="1600" dirty="0" smtClean="0">
                <a:solidFill>
                  <a:schemeClr val="bg1"/>
                </a:solidFill>
                <a:latin typeface="Arial" panose="020B0604020202020204" pitchFamily="34" charset="0"/>
                <a:cs typeface="Arial" panose="020B0604020202020204" pitchFamily="34" charset="0"/>
                <a:hlinkClick r:id="rId3"/>
              </a:rPr>
              <a:t>60 karzinogene Stoffe im Tabakrauch</a:t>
            </a:r>
            <a:r>
              <a:rPr lang="de-DE" altLang="pt-PT" sz="1600" dirty="0" smtClean="0">
                <a:solidFill>
                  <a:schemeClr val="bg1"/>
                </a:solidFill>
                <a:latin typeface="Arial" panose="020B0604020202020204" pitchFamily="34" charset="0"/>
                <a:cs typeface="Arial" panose="020B0604020202020204" pitchFamily="34" charset="0"/>
              </a:rPr>
              <a:t> (auch beim Passivrauchen)</a:t>
            </a: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4"/>
              </a:rPr>
              <a:t>das radioaktive Edelgas Radon mit 2000 Lungenkrebstote jährlich</a:t>
            </a:r>
            <a:r>
              <a:rPr lang="de-DE" altLang="pt-PT" sz="1600" dirty="0" smtClean="0">
                <a:solidFill>
                  <a:schemeClr val="bg1"/>
                </a:solidFill>
                <a:latin typeface="Arial" panose="020B0604020202020204" pitchFamily="34" charset="0"/>
                <a:cs typeface="Arial" panose="020B0604020202020204" pitchFamily="34" charset="0"/>
              </a:rPr>
              <a:t>, Maßnahme: Wohnungssanierung, </a:t>
            </a:r>
            <a:r>
              <a:rPr lang="de-DE" altLang="pt-PT" sz="1600" dirty="0" smtClean="0">
                <a:solidFill>
                  <a:schemeClr val="bg1"/>
                </a:solidFill>
                <a:latin typeface="Arial" panose="020B0604020202020204" pitchFamily="34" charset="0"/>
                <a:cs typeface="Arial" panose="020B0604020202020204" pitchFamily="34" charset="0"/>
                <a:hlinkClick r:id="rId5"/>
              </a:rPr>
              <a:t>Broschüre</a:t>
            </a:r>
            <a:endParaRPr lang="de-DE" altLang="pt-PT" sz="1600" dirty="0" smtClean="0">
              <a:solidFill>
                <a:schemeClr val="bg1"/>
              </a:solidFill>
              <a:latin typeface="Arial" panose="020B0604020202020204" pitchFamily="34" charset="0"/>
              <a:cs typeface="Arial" panose="020B0604020202020204" pitchFamily="34" charset="0"/>
            </a:endParaRP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6"/>
              </a:rPr>
              <a:t>Alkohol</a:t>
            </a:r>
            <a:r>
              <a:rPr lang="de-DE" altLang="pt-PT" sz="1600" dirty="0" smtClean="0">
                <a:solidFill>
                  <a:schemeClr val="bg1"/>
                </a:solidFill>
                <a:latin typeface="Arial" panose="020B0604020202020204" pitchFamily="34" charset="0"/>
                <a:cs typeface="Arial" panose="020B0604020202020204" pitchFamily="34" charset="0"/>
              </a:rPr>
              <a:t>, </a:t>
            </a:r>
            <a:r>
              <a:rPr lang="de-DE" altLang="pt-PT" sz="1600" dirty="0" smtClean="0">
                <a:solidFill>
                  <a:schemeClr val="bg1"/>
                </a:solidFill>
                <a:latin typeface="Arial" panose="020B0604020202020204" pitchFamily="34" charset="0"/>
                <a:cs typeface="Arial" panose="020B0604020202020204" pitchFamily="34" charset="0"/>
                <a:hlinkClick r:id="rId7"/>
              </a:rPr>
              <a:t>Publikationen</a:t>
            </a:r>
            <a:endParaRPr lang="de-DE" altLang="pt-PT" sz="1600" dirty="0" smtClean="0">
              <a:solidFill>
                <a:schemeClr val="bg1"/>
              </a:solidFill>
              <a:latin typeface="Arial" panose="020B0604020202020204" pitchFamily="34" charset="0"/>
              <a:cs typeface="Arial" panose="020B0604020202020204" pitchFamily="34" charset="0"/>
            </a:endParaRP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Fehlende Ballaststoffe in </a:t>
            </a:r>
            <a:r>
              <a:rPr lang="de-DE" altLang="pt-PT" sz="1600" dirty="0" err="1" smtClean="0">
                <a:solidFill>
                  <a:schemeClr val="bg1"/>
                </a:solidFill>
                <a:latin typeface="Arial" panose="020B0604020202020204" pitchFamily="34" charset="0"/>
                <a:cs typeface="Arial" panose="020B0604020202020204" pitchFamily="34" charset="0"/>
              </a:rPr>
              <a:t>Weiss</a:t>
            </a:r>
            <a:r>
              <a:rPr lang="de-DE" altLang="pt-PT" sz="1600" dirty="0" smtClean="0">
                <a:solidFill>
                  <a:schemeClr val="bg1"/>
                </a:solidFill>
                <a:latin typeface="Arial" panose="020B0604020202020204" pitchFamily="34" charset="0"/>
                <a:cs typeface="Arial" panose="020B0604020202020204" pitchFamily="34" charset="0"/>
              </a:rPr>
              <a:t>- oder Auszugsmehlen, </a:t>
            </a:r>
            <a:r>
              <a:rPr lang="de-DE" altLang="pt-PT" sz="1600" dirty="0" smtClean="0">
                <a:solidFill>
                  <a:schemeClr val="bg1"/>
                </a:solidFill>
                <a:latin typeface="Arial" panose="020B0604020202020204" pitchFamily="34" charset="0"/>
                <a:cs typeface="Arial" panose="020B0604020202020204" pitchFamily="34" charset="0"/>
                <a:hlinkClick r:id="rId8"/>
              </a:rPr>
              <a:t>Artikel</a:t>
            </a:r>
            <a:endParaRPr lang="de-DE" altLang="pt-PT" sz="1600" dirty="0" smtClean="0">
              <a:solidFill>
                <a:schemeClr val="bg1"/>
              </a:solidFill>
              <a:latin typeface="Arial" panose="020B0604020202020204" pitchFamily="34" charset="0"/>
              <a:cs typeface="Arial" panose="020B0604020202020204" pitchFamily="34" charset="0"/>
            </a:endParaRP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Nitritpökelsalz in </a:t>
            </a:r>
            <a:r>
              <a:rPr lang="de-DE" altLang="pt-PT" sz="1600" dirty="0" smtClean="0">
                <a:solidFill>
                  <a:schemeClr val="bg1"/>
                </a:solidFill>
                <a:latin typeface="Arial" panose="020B0604020202020204" pitchFamily="34" charset="0"/>
                <a:cs typeface="Arial" panose="020B0604020202020204" pitchFamily="34" charset="0"/>
                <a:hlinkClick r:id="rId9"/>
              </a:rPr>
              <a:t>Wurstwaren</a:t>
            </a:r>
            <a:r>
              <a:rPr lang="de-DE" altLang="pt-PT" sz="1600" dirty="0" smtClean="0">
                <a:solidFill>
                  <a:schemeClr val="bg1"/>
                </a:solidFill>
                <a:latin typeface="Arial" panose="020B0604020202020204" pitchFamily="34" charset="0"/>
                <a:cs typeface="Arial" panose="020B0604020202020204" pitchFamily="34" charset="0"/>
              </a:rPr>
              <a:t>, (Nitrosamine)</a:t>
            </a:r>
          </a:p>
          <a:p>
            <a:pPr algn="just">
              <a:lnSpc>
                <a:spcPts val="2000"/>
              </a:lnSpc>
              <a:tabLst>
                <a:tab pos="447675" algn="l"/>
              </a:tabLst>
            </a:pPr>
            <a:r>
              <a:rPr lang="de-DE" altLang="pt-PT" sz="1600" dirty="0">
                <a:solidFill>
                  <a:schemeClr val="bg1"/>
                </a:solidFill>
                <a:latin typeface="Arial" panose="020B0604020202020204" pitchFamily="34" charset="0"/>
                <a:cs typeface="Arial" panose="020B0604020202020204" pitchFamily="34" charset="0"/>
              </a:rPr>
              <a:t>Giftige Rückstände in konventionell erzeugten Lebensmittel, </a:t>
            </a:r>
            <a:r>
              <a:rPr lang="de-DE" altLang="pt-PT" sz="1600" dirty="0">
                <a:solidFill>
                  <a:schemeClr val="bg1"/>
                </a:solidFill>
                <a:latin typeface="Arial" panose="020B0604020202020204" pitchFamily="34" charset="0"/>
                <a:cs typeface="Arial" panose="020B0604020202020204" pitchFamily="34" charset="0"/>
                <a:hlinkClick r:id="rId10"/>
              </a:rPr>
              <a:t>Studie</a:t>
            </a:r>
            <a:endParaRPr lang="de-DE" altLang="pt-PT" sz="1600" dirty="0">
              <a:solidFill>
                <a:schemeClr val="bg1"/>
              </a:solidFill>
              <a:latin typeface="Arial" panose="020B0604020202020204" pitchFamily="34" charset="0"/>
              <a:cs typeface="Arial" panose="020B0604020202020204" pitchFamily="34" charset="0"/>
            </a:endParaRP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11"/>
              </a:rPr>
              <a:t>Rindfleisch und Milch und Milch stehen in Verdacht</a:t>
            </a:r>
            <a:r>
              <a:rPr lang="de-DE" altLang="pt-PT" sz="1600" dirty="0" smtClean="0">
                <a:solidFill>
                  <a:schemeClr val="bg1"/>
                </a:solidFill>
                <a:latin typeface="Arial" panose="020B0604020202020204" pitchFamily="34" charset="0"/>
                <a:cs typeface="Arial" panose="020B0604020202020204" pitchFamily="34" charset="0"/>
              </a:rPr>
              <a:t>! </a:t>
            </a:r>
            <a:r>
              <a:rPr lang="de-DE" altLang="pt-PT" sz="1600" dirty="0" smtClean="0">
                <a:solidFill>
                  <a:schemeClr val="bg1"/>
                </a:solidFill>
                <a:latin typeface="Arial" panose="020B0604020202020204" pitchFamily="34" charset="0"/>
                <a:cs typeface="Arial" panose="020B0604020202020204" pitchFamily="34" charset="0"/>
                <a:hlinkClick r:id="rId12"/>
              </a:rPr>
              <a:t>Studie</a:t>
            </a:r>
            <a:endParaRPr lang="de-DE" altLang="pt-PT" sz="1600" dirty="0" smtClean="0">
              <a:solidFill>
                <a:schemeClr val="bg1"/>
              </a:solidFill>
              <a:latin typeface="Arial" panose="020B0604020202020204" pitchFamily="34" charset="0"/>
              <a:cs typeface="Arial" panose="020B0604020202020204" pitchFamily="34" charset="0"/>
            </a:endParaRP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Bisher nicht erforschte Interaktion verschiedener Giftstoffe (unzulässige Einzelstoff-bewertung): </a:t>
            </a:r>
            <a:r>
              <a:rPr lang="de-DE" altLang="pt-PT" sz="1600" dirty="0" smtClean="0">
                <a:solidFill>
                  <a:schemeClr val="bg1"/>
                </a:solidFill>
                <a:latin typeface="Arial" panose="020B0604020202020204" pitchFamily="34" charset="0"/>
                <a:cs typeface="Arial" panose="020B0604020202020204" pitchFamily="34" charset="0"/>
                <a:hlinkClick r:id="rId13"/>
              </a:rPr>
              <a:t>https</a:t>
            </a:r>
            <a:r>
              <a:rPr lang="de-DE" altLang="pt-PT" sz="1600" dirty="0">
                <a:solidFill>
                  <a:schemeClr val="bg1"/>
                </a:solidFill>
                <a:latin typeface="Arial" panose="020B0604020202020204" pitchFamily="34" charset="0"/>
                <a:cs typeface="Arial" panose="020B0604020202020204" pitchFamily="34" charset="0"/>
                <a:hlinkClick r:id="rId13"/>
              </a:rPr>
              <a:t>://</a:t>
            </a:r>
            <a:r>
              <a:rPr lang="de-DE" altLang="pt-PT" sz="1600" dirty="0" smtClean="0">
                <a:solidFill>
                  <a:schemeClr val="bg1"/>
                </a:solidFill>
                <a:latin typeface="Arial" panose="020B0604020202020204" pitchFamily="34" charset="0"/>
                <a:cs typeface="Arial" panose="020B0604020202020204" pitchFamily="34" charset="0"/>
                <a:hlinkClick r:id="rId13"/>
              </a:rPr>
              <a:t>www.zdf.de/dokumentation/planet-e/planet-e-chemiecocktails-100.html</a:t>
            </a:r>
            <a:r>
              <a:rPr lang="de-DE" altLang="pt-PT" sz="1600" dirty="0" smtClean="0">
                <a:solidFill>
                  <a:schemeClr val="bg1"/>
                </a:solidFill>
                <a:latin typeface="Arial" panose="020B0604020202020204" pitchFamily="34" charset="0"/>
                <a:cs typeface="Arial" panose="020B0604020202020204" pitchFamily="34" charset="0"/>
              </a:rPr>
              <a:t> </a:t>
            </a: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rPr>
              <a:t>Feinstaub und Stickoxide</a:t>
            </a:r>
          </a:p>
          <a:p>
            <a:pPr algn="just">
              <a:lnSpc>
                <a:spcPts val="2000"/>
              </a:lnSpc>
              <a:tabLst>
                <a:tab pos="447675" algn="l"/>
              </a:tabLst>
            </a:pPr>
            <a:r>
              <a:rPr lang="de-DE" altLang="pt-PT" sz="1600" dirty="0" smtClean="0">
                <a:solidFill>
                  <a:schemeClr val="bg1"/>
                </a:solidFill>
                <a:latin typeface="Arial" panose="020B0604020202020204" pitchFamily="34" charset="0"/>
                <a:cs typeface="Arial" panose="020B0604020202020204" pitchFamily="34" charset="0"/>
                <a:hlinkClick r:id="rId14"/>
              </a:rPr>
              <a:t>Silikonimplantate</a:t>
            </a:r>
            <a:r>
              <a:rPr lang="de-DE" altLang="pt-PT" sz="1600" dirty="0" smtClean="0">
                <a:solidFill>
                  <a:schemeClr val="bg1"/>
                </a:solidFill>
                <a:latin typeface="Arial" panose="020B0604020202020204" pitchFamily="34" charset="0"/>
                <a:cs typeface="Arial" panose="020B0604020202020204" pitchFamily="34" charset="0"/>
              </a:rPr>
              <a:t>, </a:t>
            </a:r>
            <a:r>
              <a:rPr lang="de-DE" altLang="pt-PT" sz="1600" dirty="0" smtClean="0">
                <a:solidFill>
                  <a:schemeClr val="bg1"/>
                </a:solidFill>
                <a:latin typeface="Arial" panose="020B0604020202020204" pitchFamily="34" charset="0"/>
                <a:cs typeface="Arial" panose="020B0604020202020204" pitchFamily="34" charset="0"/>
                <a:hlinkClick r:id="rId15"/>
              </a:rPr>
              <a:t>Studie</a:t>
            </a:r>
            <a:endParaRPr lang="de-DE" altLang="pt-PT" sz="1600" dirty="0">
              <a:solidFill>
                <a:schemeClr val="bg1"/>
              </a:solidFill>
              <a:latin typeface="Arial" panose="020B0604020202020204" pitchFamily="34" charset="0"/>
              <a:cs typeface="Arial" panose="020B0604020202020204" pitchFamily="34" charset="0"/>
            </a:endParaRPr>
          </a:p>
          <a:p>
            <a:pPr algn="just">
              <a:lnSpc>
                <a:spcPts val="2000"/>
              </a:lnSpc>
              <a:tabLst>
                <a:tab pos="447675" algn="l"/>
              </a:tabLst>
            </a:pPr>
            <a:endParaRPr lang="de-DE" altLang="pt-PT" sz="1600" dirty="0" smtClean="0">
              <a:solidFill>
                <a:schemeClr val="bg1"/>
              </a:solidFill>
              <a:latin typeface="Arial" panose="020B0604020202020204" pitchFamily="34" charset="0"/>
              <a:cs typeface="Arial" panose="020B0604020202020204" pitchFamily="34" charset="0"/>
            </a:endParaRPr>
          </a:p>
          <a:p>
            <a:pPr algn="just">
              <a:tabLst>
                <a:tab pos="447675" algn="l"/>
              </a:tabLst>
            </a:pPr>
            <a:endParaRPr lang="de-DE" altLang="pt-PT" sz="18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Tumorauslöser</a:t>
            </a:r>
            <a:endParaRPr lang="de-DE" sz="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29</a:t>
            </a:fld>
            <a:endParaRPr lang="en-US" dirty="0"/>
          </a:p>
        </p:txBody>
      </p:sp>
    </p:spTree>
    <p:extLst>
      <p:ext uri="{BB962C8B-B14F-4D97-AF65-F5344CB8AC3E}">
        <p14:creationId xmlns:p14="http://schemas.microsoft.com/office/powerpoint/2010/main" val="1238602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FED3CB9-049B-4F4F-82D1-8A95299C975C}" type="slidenum">
              <a:rPr lang="en-US" smtClean="0"/>
              <a:pPr/>
              <a:t>3</a:t>
            </a:fld>
            <a:endParaRPr lang="en-US" dirty="0"/>
          </a:p>
        </p:txBody>
      </p:sp>
      <p:sp>
        <p:nvSpPr>
          <p:cNvPr id="5" name="Untertitel 2"/>
          <p:cNvSpPr>
            <a:spLocks noGrp="1"/>
          </p:cNvSpPr>
          <p:nvPr>
            <p:ph idx="1"/>
          </p:nvPr>
        </p:nvSpPr>
        <p:spPr>
          <a:xfrm>
            <a:off x="323999" y="2276872"/>
            <a:ext cx="8431088" cy="4404495"/>
          </a:xfrm>
        </p:spPr>
        <p:txBody>
          <a:bodyPr>
            <a:noAutofit/>
          </a:bodyPr>
          <a:lstStyle/>
          <a:p>
            <a:pPr marL="0" lvl="0" indent="0" algn="just">
              <a:spcBef>
                <a:spcPts val="0"/>
              </a:spcBef>
              <a:spcAft>
                <a:spcPts val="600"/>
              </a:spcAft>
              <a:buNone/>
            </a:pPr>
            <a:r>
              <a:rPr lang="de-DE" sz="2000" b="1" dirty="0" smtClean="0">
                <a:solidFill>
                  <a:srgbClr val="FF0000"/>
                </a:solidFill>
              </a:rPr>
              <a:t>Haftungsausschluss</a:t>
            </a:r>
            <a:r>
              <a:rPr lang="de-DE" sz="2000" b="1" dirty="0" smtClean="0">
                <a:solidFill>
                  <a:schemeClr val="bg1"/>
                </a:solidFill>
              </a:rPr>
              <a:t>: </a:t>
            </a:r>
            <a:r>
              <a:rPr lang="de-DE" sz="2000" dirty="0" smtClean="0">
                <a:solidFill>
                  <a:schemeClr val="bg1"/>
                </a:solidFill>
              </a:rPr>
              <a:t>Die in dieser Präsentation aufgezeigten Erkennt-nisse wurden sorgfältig recherchiert. Die in dieser Präsentation dargelegte Vorgehensweise, ist keine Aufforderung zum Eigenversuch!</a:t>
            </a:r>
          </a:p>
          <a:p>
            <a:pPr marL="0" lvl="0" indent="0" algn="just">
              <a:spcBef>
                <a:spcPts val="0"/>
              </a:spcBef>
              <a:spcAft>
                <a:spcPts val="600"/>
              </a:spcAft>
              <a:buNone/>
            </a:pPr>
            <a:r>
              <a:rPr lang="de-DE" sz="2000" dirty="0" smtClean="0">
                <a:solidFill>
                  <a:schemeClr val="bg1"/>
                </a:solidFill>
              </a:rPr>
              <a:t>Der Autor übernimmt keine rechtliche Verantwortung für Personen-, Sach- und Vermögensschäden in Bezug auf die in der Präsentation aufgezeigten Möglichkeiten und deren Folgen.</a:t>
            </a:r>
          </a:p>
          <a:p>
            <a:pPr marL="0" lvl="0" indent="0" algn="just">
              <a:spcBef>
                <a:spcPts val="0"/>
              </a:spcBef>
              <a:spcAft>
                <a:spcPts val="600"/>
              </a:spcAft>
              <a:buNone/>
            </a:pPr>
            <a:r>
              <a:rPr lang="de-DE" sz="2000" dirty="0" smtClean="0">
                <a:solidFill>
                  <a:schemeClr val="bg1"/>
                </a:solidFill>
              </a:rPr>
              <a:t>Die aufgeführten diagnostischen und therapeutischen Möglichkeiten sind grundsätzlich mit erfahrenen und verantwortlichen Ärzten und Therapeuten abzustimmen und zu überwachen.</a:t>
            </a:r>
          </a:p>
          <a:p>
            <a:pPr marL="0" lvl="0" indent="0" algn="just">
              <a:buNone/>
            </a:pPr>
            <a:r>
              <a:rPr lang="de-DE" sz="2000" dirty="0" smtClean="0">
                <a:solidFill>
                  <a:schemeClr val="bg1"/>
                </a:solidFill>
              </a:rPr>
              <a:t>Eine Antitumorernährung mit Bienenprodukten ist </a:t>
            </a:r>
            <a:r>
              <a:rPr lang="de-DE" sz="2000" dirty="0">
                <a:solidFill>
                  <a:schemeClr val="bg1"/>
                </a:solidFill>
              </a:rPr>
              <a:t>kein Ersatz für eine </a:t>
            </a:r>
            <a:r>
              <a:rPr lang="de-DE" sz="2000" dirty="0" smtClean="0">
                <a:solidFill>
                  <a:schemeClr val="bg1"/>
                </a:solidFill>
              </a:rPr>
              <a:t>insgesamt vitamin- </a:t>
            </a:r>
            <a:r>
              <a:rPr lang="de-DE" sz="2000" dirty="0">
                <a:solidFill>
                  <a:schemeClr val="bg1"/>
                </a:solidFill>
              </a:rPr>
              <a:t>und nährstoffreiche, aber schadstoffarme </a:t>
            </a:r>
            <a:r>
              <a:rPr lang="de-DE" sz="2000" dirty="0" smtClean="0">
                <a:solidFill>
                  <a:schemeClr val="bg1"/>
                </a:solidFill>
              </a:rPr>
              <a:t>und basische Vollwertkost</a:t>
            </a:r>
            <a:r>
              <a:rPr lang="de-DE" sz="2000" dirty="0">
                <a:solidFill>
                  <a:schemeClr val="bg1"/>
                </a:solidFill>
              </a:rPr>
              <a:t>, wohl </a:t>
            </a:r>
            <a:r>
              <a:rPr lang="de-DE" sz="2000" dirty="0" smtClean="0">
                <a:solidFill>
                  <a:schemeClr val="bg1"/>
                </a:solidFill>
              </a:rPr>
              <a:t>aber </a:t>
            </a:r>
            <a:r>
              <a:rPr lang="de-DE" sz="2000" dirty="0">
                <a:solidFill>
                  <a:schemeClr val="bg1"/>
                </a:solidFill>
              </a:rPr>
              <a:t>deren wertvolle </a:t>
            </a:r>
            <a:r>
              <a:rPr lang="de-DE" sz="2000" dirty="0" smtClean="0">
                <a:solidFill>
                  <a:schemeClr val="bg1"/>
                </a:solidFill>
              </a:rPr>
              <a:t>Ergänzung.</a:t>
            </a:r>
            <a:endParaRPr lang="de-DE" sz="2000" dirty="0">
              <a:solidFill>
                <a:schemeClr val="bg1"/>
              </a:solidFill>
            </a:endParaRPr>
          </a:p>
        </p:txBody>
      </p:sp>
      <p:sp>
        <p:nvSpPr>
          <p:cNvPr id="7" name="Título 1"/>
          <p:cNvSpPr txBox="1">
            <a:spLocks/>
          </p:cNvSpPr>
          <p:nvPr/>
        </p:nvSpPr>
        <p:spPr>
          <a:xfrm>
            <a:off x="323999" y="609186"/>
            <a:ext cx="7200000" cy="1368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DE" altLang="pt-PT" sz="3200" b="1" dirty="0" smtClean="0">
                <a:effectLst>
                  <a:outerShdw blurRad="38100" dist="38100" dir="2700000" algn="tl">
                    <a:srgbClr val="FFFFFF"/>
                  </a:outerShdw>
                </a:effectLst>
              </a:rPr>
              <a:t>Haftungsausschluss</a:t>
            </a:r>
            <a:endParaRPr lang="de-DE" sz="1100" dirty="0"/>
          </a:p>
        </p:txBody>
      </p:sp>
    </p:spTree>
    <p:extLst>
      <p:ext uri="{BB962C8B-B14F-4D97-AF65-F5344CB8AC3E}">
        <p14:creationId xmlns:p14="http://schemas.microsoft.com/office/powerpoint/2010/main" val="61934795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lnSpc>
                <a:spcPct val="100000"/>
              </a:lnSpc>
              <a:spcBef>
                <a:spcPts val="600"/>
              </a:spcBef>
              <a:buNone/>
              <a:tabLst>
                <a:tab pos="447675" algn="l"/>
              </a:tabLst>
            </a:pPr>
            <a:r>
              <a:rPr lang="de-DE" altLang="pt-PT" sz="2100" dirty="0" smtClean="0">
                <a:solidFill>
                  <a:schemeClr val="bg1"/>
                </a:solidFill>
              </a:rPr>
              <a:t>Warnung: Wer im Rahmen dieses Vortrages auf allgemein gültige Dosierungsanweisungen für eine Eigentherapie mit Bienenprodukten ohne ärztliche Begleitung hofft, wird hier enttäuscht. Es wäre absoluter Leichtsinn hier ohne ein breites ärztliches Allgemeinwissen vorzugehen. Neben der notwendigen ärztlichen Diagnostik, ist jeder Mensch und jede Krebserkrankung verschieden:</a:t>
            </a:r>
          </a:p>
          <a:p>
            <a:pPr marL="0" indent="0" algn="just">
              <a:lnSpc>
                <a:spcPct val="100000"/>
              </a:lnSpc>
              <a:spcBef>
                <a:spcPts val="600"/>
              </a:spcBef>
              <a:buNone/>
              <a:tabLst>
                <a:tab pos="447675" algn="l"/>
              </a:tabLst>
            </a:pPr>
            <a:r>
              <a:rPr lang="de-DE" altLang="pt-PT" sz="2100" dirty="0" err="1" smtClean="0">
                <a:solidFill>
                  <a:schemeClr val="bg1"/>
                </a:solidFill>
              </a:rPr>
              <a:t>Tumorart</a:t>
            </a:r>
            <a:r>
              <a:rPr lang="de-DE" altLang="pt-PT" sz="2100" dirty="0" smtClean="0">
                <a:solidFill>
                  <a:schemeClr val="bg1"/>
                </a:solidFill>
              </a:rPr>
              <a:t>, Tumorgröße (Tumormasse), befallene Organe, Zustand der Leber, Ernährungsstatus, Belastung mit Schadstoffen, Nebennierenrindenstatus,…</a:t>
            </a:r>
          </a:p>
          <a:p>
            <a:pPr marL="0" indent="0" algn="just">
              <a:lnSpc>
                <a:spcPct val="100000"/>
              </a:lnSpc>
              <a:spcBef>
                <a:spcPts val="600"/>
              </a:spcBef>
              <a:buNone/>
              <a:tabLst>
                <a:tab pos="447675" algn="l"/>
              </a:tabLst>
            </a:pPr>
            <a:r>
              <a:rPr lang="de-DE" altLang="pt-PT" sz="2100" dirty="0" smtClean="0">
                <a:solidFill>
                  <a:schemeClr val="bg1"/>
                </a:solidFill>
                <a:cs typeface="Arial" panose="020B0604020202020204" pitchFamily="34" charset="0"/>
              </a:rPr>
              <a:t>Jeder Patient bedarf einer individuellen Therapie, die nur von Ärzten festgelegt werden </a:t>
            </a:r>
            <a:r>
              <a:rPr lang="de-DE" altLang="pt-PT" sz="2100" u="sng" dirty="0" smtClean="0">
                <a:solidFill>
                  <a:srgbClr val="FF0000"/>
                </a:solidFill>
                <a:cs typeface="Arial" panose="020B0604020202020204" pitchFamily="34" charset="0"/>
              </a:rPr>
              <a:t>darf</a:t>
            </a:r>
            <a:r>
              <a:rPr lang="de-DE" altLang="pt-PT" sz="2100" dirty="0" smtClean="0">
                <a:solidFill>
                  <a:schemeClr val="bg1"/>
                </a:solidFill>
                <a:cs typeface="Arial" panose="020B0604020202020204" pitchFamily="34" charset="0"/>
              </a:rPr>
              <a:t>! </a:t>
            </a:r>
          </a:p>
          <a:p>
            <a:pPr marL="0" indent="0" algn="just">
              <a:lnSpc>
                <a:spcPct val="100000"/>
              </a:lnSpc>
              <a:spcBef>
                <a:spcPts val="600"/>
              </a:spcBef>
              <a:buNone/>
              <a:tabLst>
                <a:tab pos="447675" algn="l"/>
              </a:tabLst>
            </a:pPr>
            <a:r>
              <a:rPr lang="de-DE" altLang="pt-PT" sz="2100" dirty="0" smtClean="0">
                <a:solidFill>
                  <a:schemeClr val="bg1"/>
                </a:solidFill>
                <a:cs typeface="Arial" panose="020B0604020202020204" pitchFamily="34" charset="0"/>
              </a:rPr>
              <a:t>Die </a:t>
            </a:r>
            <a:r>
              <a:rPr lang="de-DE" altLang="pt-PT" sz="2100" dirty="0">
                <a:solidFill>
                  <a:schemeClr val="bg1"/>
                </a:solidFill>
                <a:cs typeface="Arial" panose="020B0604020202020204" pitchFamily="34" charset="0"/>
              </a:rPr>
              <a:t>maximal verfügbare Menge an Bienenprodukten reicht nicht einmal für 10% der Patienten!</a:t>
            </a:r>
          </a:p>
          <a:p>
            <a:pPr marL="0" indent="0" algn="just">
              <a:buNone/>
              <a:tabLst>
                <a:tab pos="447675" algn="l"/>
              </a:tabLst>
            </a:pPr>
            <a:endParaRPr lang="de-DE" altLang="pt-PT"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a:effectLst>
                  <a:outerShdw blurRad="38100" dist="38100" dir="2700000" algn="tl">
                    <a:srgbClr val="FFFFFF"/>
                  </a:outerShdw>
                </a:effectLst>
              </a:rPr>
              <a:t>Immunsystemunterstützung durch </a:t>
            </a:r>
            <a:r>
              <a:rPr lang="de-DE" altLang="pt-PT" sz="3200" b="1" dirty="0" smtClean="0">
                <a:effectLst>
                  <a:outerShdw blurRad="38100" dist="38100" dir="2700000" algn="tl">
                    <a:srgbClr val="FFFFFF"/>
                  </a:outerShdw>
                </a:effectLst>
              </a:rPr>
              <a:t>Bienenprodukte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30</a:t>
            </a:fld>
            <a:endParaRPr lang="en-US" dirty="0"/>
          </a:p>
        </p:txBody>
      </p:sp>
    </p:spTree>
    <p:extLst>
      <p:ext uri="{BB962C8B-B14F-4D97-AF65-F5344CB8AC3E}">
        <p14:creationId xmlns:p14="http://schemas.microsoft.com/office/powerpoint/2010/main" val="1981118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18122" y="2204864"/>
            <a:ext cx="8502350" cy="4536504"/>
          </a:xfrm>
        </p:spPr>
        <p:txBody>
          <a:bodyPr>
            <a:noAutofit/>
          </a:bodyPr>
          <a:lstStyle/>
          <a:p>
            <a:pPr marL="0" indent="0" algn="just">
              <a:lnSpc>
                <a:spcPts val="2200"/>
              </a:lnSpc>
              <a:buNone/>
              <a:tabLst>
                <a:tab pos="447675" algn="l"/>
              </a:tabLst>
            </a:pPr>
            <a:r>
              <a:rPr lang="de-DE" sz="2100" dirty="0" smtClean="0">
                <a:solidFill>
                  <a:schemeClr val="bg1"/>
                </a:solidFill>
              </a:rPr>
              <a:t>Kerngedanke: Sollte die Öffentlichkeit verstehen, dass mit preiswerten in der Natur vorkommenden Stoffen, sich die Tumor-bildung zuverlässig verhindern lässt, dann verlieren die Pharma-unternehmen ihren Multi-Milliarden-Markt für Chemotherapeutika und andere!</a:t>
            </a:r>
          </a:p>
          <a:p>
            <a:pPr marL="0" indent="0" algn="just">
              <a:lnSpc>
                <a:spcPts val="2200"/>
              </a:lnSpc>
              <a:buNone/>
              <a:tabLst>
                <a:tab pos="447675" algn="l"/>
              </a:tabLst>
            </a:pPr>
            <a:r>
              <a:rPr lang="de-DE" sz="2100" dirty="0" smtClean="0">
                <a:solidFill>
                  <a:schemeClr val="bg1"/>
                </a:solidFill>
              </a:rPr>
              <a:t>Auf dieser Folie möchte ich Ihnen einen Pionier der Tumorprävention durch natürliche Substanzen und </a:t>
            </a:r>
            <a:r>
              <a:rPr lang="de-DE" sz="2100" u="sng" dirty="0" smtClean="0">
                <a:solidFill>
                  <a:srgbClr val="FF0000"/>
                </a:solidFill>
              </a:rPr>
              <a:t>Bienenprodukte</a:t>
            </a:r>
            <a:r>
              <a:rPr lang="de-DE" sz="2100" dirty="0" smtClean="0">
                <a:solidFill>
                  <a:schemeClr val="bg1"/>
                </a:solidFill>
              </a:rPr>
              <a:t> vorstellen:</a:t>
            </a:r>
          </a:p>
          <a:p>
            <a:pPr marL="0" indent="0" algn="just">
              <a:lnSpc>
                <a:spcPts val="2200"/>
              </a:lnSpc>
              <a:buNone/>
              <a:tabLst>
                <a:tab pos="447675" algn="l"/>
              </a:tabLst>
            </a:pPr>
            <a:r>
              <a:rPr lang="de-DE" altLang="pt-PT" sz="2100" dirty="0" smtClean="0">
                <a:solidFill>
                  <a:srgbClr val="FF0000"/>
                </a:solidFill>
                <a:cs typeface="Arial" panose="020B0604020202020204" pitchFamily="34" charset="0"/>
              </a:rPr>
              <a:t>Dr</a:t>
            </a:r>
            <a:r>
              <a:rPr lang="de-DE" altLang="pt-PT" sz="2100" dirty="0">
                <a:solidFill>
                  <a:srgbClr val="FF0000"/>
                </a:solidFill>
                <a:cs typeface="Arial" panose="020B0604020202020204" pitchFamily="34" charset="0"/>
              </a:rPr>
              <a:t>. Dr. Paul Gerhardt </a:t>
            </a:r>
            <a:r>
              <a:rPr lang="de-DE" altLang="pt-PT" sz="2100" dirty="0" smtClean="0">
                <a:solidFill>
                  <a:srgbClr val="FF0000"/>
                </a:solidFill>
                <a:cs typeface="Arial" panose="020B0604020202020204" pitchFamily="34" charset="0"/>
              </a:rPr>
              <a:t>Seeger aus </a:t>
            </a:r>
            <a:r>
              <a:rPr lang="de-DE" altLang="pt-PT" sz="2100" dirty="0">
                <a:solidFill>
                  <a:srgbClr val="FF0000"/>
                </a:solidFill>
                <a:cs typeface="Arial" panose="020B0604020202020204" pitchFamily="34" charset="0"/>
              </a:rPr>
              <a:t>dem Buch: "</a:t>
            </a:r>
            <a:r>
              <a:rPr lang="de-DE" altLang="pt-PT" sz="2100" dirty="0">
                <a:solidFill>
                  <a:srgbClr val="FF0000"/>
                </a:solidFill>
                <a:cs typeface="Arial" panose="020B0604020202020204" pitchFamily="34" charset="0"/>
                <a:hlinkClick r:id="rId3"/>
              </a:rPr>
              <a:t>Erfolgreiche biologische Krebsabwehr durch Ursachenbekämpfung</a:t>
            </a:r>
            <a:r>
              <a:rPr lang="de-DE" altLang="pt-PT" sz="2100" dirty="0">
                <a:solidFill>
                  <a:srgbClr val="FF0000"/>
                </a:solidFill>
                <a:cs typeface="Arial" panose="020B0604020202020204" pitchFamily="34" charset="0"/>
              </a:rPr>
              <a:t>" P.G. Seeger, S. </a:t>
            </a:r>
            <a:r>
              <a:rPr lang="de-DE" altLang="pt-PT" sz="2100" dirty="0" smtClean="0">
                <a:solidFill>
                  <a:srgbClr val="FF0000"/>
                </a:solidFill>
                <a:cs typeface="Arial" panose="020B0604020202020204" pitchFamily="34" charset="0"/>
              </a:rPr>
              <a:t>Wolz</a:t>
            </a:r>
          </a:p>
          <a:p>
            <a:pPr marL="0" indent="0" algn="just">
              <a:lnSpc>
                <a:spcPts val="2200"/>
              </a:lnSpc>
              <a:buNone/>
              <a:tabLst>
                <a:tab pos="447675" algn="l"/>
              </a:tabLst>
            </a:pPr>
            <a:r>
              <a:rPr lang="de-DE" altLang="pt-PT" sz="2100" dirty="0" smtClean="0">
                <a:solidFill>
                  <a:schemeClr val="bg1"/>
                </a:solidFill>
                <a:cs typeface="Arial" panose="020B0604020202020204" pitchFamily="34" charset="0"/>
              </a:rPr>
              <a:t>Seeger </a:t>
            </a:r>
            <a:r>
              <a:rPr lang="de-DE" altLang="pt-PT" sz="2100" dirty="0">
                <a:solidFill>
                  <a:schemeClr val="bg1"/>
                </a:solidFill>
                <a:cs typeface="Arial" panose="020B0604020202020204" pitchFamily="34" charset="0"/>
              </a:rPr>
              <a:t>untersuchte insbesondere die Stoffe aus der Natur, die uns die Pflanzen bieten, Anthocyane und </a:t>
            </a:r>
            <a:r>
              <a:rPr lang="de-DE" altLang="pt-PT" sz="2100" dirty="0" err="1">
                <a:solidFill>
                  <a:schemeClr val="bg1"/>
                </a:solidFill>
                <a:cs typeface="Arial" panose="020B0604020202020204" pitchFamily="34" charset="0"/>
              </a:rPr>
              <a:t>Betacyane</a:t>
            </a:r>
            <a:r>
              <a:rPr lang="de-DE" altLang="pt-PT" sz="2100" dirty="0">
                <a:solidFill>
                  <a:schemeClr val="bg1"/>
                </a:solidFill>
                <a:cs typeface="Arial" panose="020B0604020202020204" pitchFamily="34" charset="0"/>
              </a:rPr>
              <a:t>" </a:t>
            </a:r>
            <a:r>
              <a:rPr lang="de-DE" altLang="pt-PT" sz="2100" dirty="0" err="1">
                <a:solidFill>
                  <a:schemeClr val="bg1"/>
                </a:solidFill>
                <a:cs typeface="Arial" panose="020B0604020202020204" pitchFamily="34" charset="0"/>
              </a:rPr>
              <a:t>Carotine</a:t>
            </a:r>
            <a:r>
              <a:rPr lang="de-DE" altLang="pt-PT" sz="2100" dirty="0">
                <a:solidFill>
                  <a:schemeClr val="bg1"/>
                </a:solidFill>
                <a:cs typeface="Arial" panose="020B0604020202020204" pitchFamily="34" charset="0"/>
              </a:rPr>
              <a:t>, Vitamin B-Komplex, Ascorbinsäure, Rechtsdrehende Milchsäure, Pflanzenöle, </a:t>
            </a:r>
            <a:r>
              <a:rPr lang="de-DE" altLang="pt-PT" sz="2100" u="sng" dirty="0">
                <a:solidFill>
                  <a:srgbClr val="FF0000"/>
                </a:solidFill>
                <a:cs typeface="Arial" panose="020B0604020202020204" pitchFamily="34" charset="0"/>
              </a:rPr>
              <a:t>Blütenpollen</a:t>
            </a:r>
            <a:r>
              <a:rPr lang="de-DE" altLang="pt-PT" sz="2100" dirty="0">
                <a:solidFill>
                  <a:schemeClr val="bg1"/>
                </a:solidFill>
                <a:cs typeface="Arial" panose="020B0604020202020204" pitchFamily="34" charset="0"/>
              </a:rPr>
              <a:t>, </a:t>
            </a:r>
            <a:r>
              <a:rPr lang="de-DE" altLang="pt-PT" sz="2100" u="sng" dirty="0" smtClean="0">
                <a:solidFill>
                  <a:srgbClr val="FF0000"/>
                </a:solidFill>
                <a:cs typeface="Arial" panose="020B0604020202020204" pitchFamily="34" charset="0"/>
              </a:rPr>
              <a:t>Gelée Royal</a:t>
            </a:r>
            <a:r>
              <a:rPr lang="de-DE" altLang="pt-PT" sz="2100" dirty="0" smtClean="0">
                <a:solidFill>
                  <a:schemeClr val="bg1"/>
                </a:solidFill>
                <a:cs typeface="Arial" panose="020B0604020202020204" pitchFamily="34" charset="0"/>
              </a:rPr>
              <a:t>, </a:t>
            </a:r>
            <a:r>
              <a:rPr lang="de-DE" altLang="pt-PT" sz="2100" u="sng" dirty="0">
                <a:solidFill>
                  <a:srgbClr val="FF0000"/>
                </a:solidFill>
                <a:cs typeface="Arial" panose="020B0604020202020204" pitchFamily="34" charset="0"/>
              </a:rPr>
              <a:t>Propolis</a:t>
            </a:r>
            <a:r>
              <a:rPr lang="de-DE" altLang="pt-PT" sz="2100" dirty="0">
                <a:solidFill>
                  <a:schemeClr val="bg1"/>
                </a:solidFill>
                <a:cs typeface="Arial" panose="020B0604020202020204" pitchFamily="34" charset="0"/>
              </a:rPr>
              <a:t>, Kräuter wie Schafgarbe, </a:t>
            </a:r>
            <a:r>
              <a:rPr lang="de-DE" altLang="pt-PT" sz="2100" dirty="0" smtClean="0">
                <a:solidFill>
                  <a:schemeClr val="bg1"/>
                </a:solidFill>
                <a:cs typeface="Arial" panose="020B0604020202020204" pitchFamily="34" charset="0"/>
              </a:rPr>
              <a:t>Schöll-kraut</a:t>
            </a:r>
            <a:r>
              <a:rPr lang="de-DE" altLang="pt-PT" sz="2100" dirty="0">
                <a:solidFill>
                  <a:schemeClr val="bg1"/>
                </a:solidFill>
                <a:cs typeface="Arial" panose="020B0604020202020204" pitchFamily="34" charset="0"/>
              </a:rPr>
              <a:t>, Schachtelhalm, Schwedenkräuter, Vollwertkost usw.</a:t>
            </a:r>
            <a:endParaRPr lang="de-DE" altLang="pt-PT" sz="2100" dirty="0" smtClean="0">
              <a:solidFill>
                <a:schemeClr val="bg1"/>
              </a:solidFill>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2800" b="1" dirty="0" smtClean="0">
                <a:effectLst>
                  <a:outerShdw blurRad="38100" dist="38100" dir="2700000" algn="tl">
                    <a:srgbClr val="FFFFFF"/>
                  </a:outerShdw>
                </a:effectLst>
              </a:rPr>
              <a:t>Tumorauslöser, </a:t>
            </a:r>
            <a:r>
              <a:rPr lang="de-DE" altLang="pt-PT" sz="2800" b="1" dirty="0" smtClean="0">
                <a:effectLst>
                  <a:outerShdw blurRad="38100" dist="38100" dir="2700000" algn="tl">
                    <a:srgbClr val="FFFFFF"/>
                  </a:outerShdw>
                </a:effectLst>
                <a:hlinkClick r:id="rId4"/>
              </a:rPr>
              <a:t>biologische Tumorabwehr</a:t>
            </a:r>
            <a:endParaRPr lang="de-DE" sz="28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31</a:t>
            </a:fld>
            <a:endParaRPr lang="en-US" dirty="0"/>
          </a:p>
        </p:txBody>
      </p:sp>
    </p:spTree>
    <p:extLst>
      <p:ext uri="{BB962C8B-B14F-4D97-AF65-F5344CB8AC3E}">
        <p14:creationId xmlns:p14="http://schemas.microsoft.com/office/powerpoint/2010/main" val="3496873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Kommentar: Mit nicht patentierbaren Bienenprodukten besteht für die Pharmaindustrie </a:t>
            </a:r>
            <a:r>
              <a:rPr lang="de-DE" altLang="pt-PT" sz="2200" dirty="0" smtClean="0">
                <a:solidFill>
                  <a:schemeClr val="bg1"/>
                </a:solidFill>
                <a:latin typeface="Arial" panose="020B0604020202020204" pitchFamily="34" charset="0"/>
                <a:cs typeface="Arial" panose="020B0604020202020204" pitchFamily="34" charset="0"/>
                <a:hlinkClick r:id="rId3"/>
              </a:rPr>
              <a:t>kein finanzieller Anreiz</a:t>
            </a:r>
            <a:r>
              <a:rPr lang="de-DE" altLang="pt-PT" sz="2200" dirty="0" smtClean="0">
                <a:solidFill>
                  <a:schemeClr val="bg1"/>
                </a:solidFill>
                <a:latin typeface="Arial" panose="020B0604020202020204" pitchFamily="34" charset="0"/>
                <a:cs typeface="Arial" panose="020B0604020202020204" pitchFamily="34" charset="0"/>
              </a:rPr>
              <a:t>, diese </a:t>
            </a:r>
            <a:r>
              <a:rPr lang="de-DE" altLang="pt-PT" sz="2200" b="1" dirty="0" smtClean="0">
                <a:solidFill>
                  <a:srgbClr val="FF0000"/>
                </a:solidFill>
                <a:latin typeface="Arial" panose="020B0604020202020204" pitchFamily="34" charset="0"/>
                <a:cs typeface="Arial" panose="020B0604020202020204" pitchFamily="34" charset="0"/>
              </a:rPr>
              <a:t>preiswerten</a:t>
            </a:r>
            <a:r>
              <a:rPr lang="de-DE" altLang="pt-PT" sz="2200" dirty="0" smtClean="0">
                <a:solidFill>
                  <a:schemeClr val="bg1"/>
                </a:solidFill>
                <a:latin typeface="Arial" panose="020B0604020202020204" pitchFamily="34" charset="0"/>
                <a:cs typeface="Arial" panose="020B0604020202020204" pitchFamily="34" charset="0"/>
              </a:rPr>
              <a:t> </a:t>
            </a:r>
            <a:r>
              <a:rPr lang="de-DE" altLang="pt-PT" sz="2200" b="1" dirty="0" smtClean="0">
                <a:solidFill>
                  <a:srgbClr val="FF0000"/>
                </a:solidFill>
                <a:latin typeface="Arial" panose="020B0604020202020204" pitchFamily="34" charset="0"/>
                <a:cs typeface="Arial" panose="020B0604020202020204" pitchFamily="34" charset="0"/>
              </a:rPr>
              <a:t>Bienenprodukte</a:t>
            </a:r>
            <a:r>
              <a:rPr lang="de-DE" altLang="pt-PT" sz="2200" dirty="0" smtClean="0">
                <a:solidFill>
                  <a:schemeClr val="bg1"/>
                </a:solidFill>
                <a:latin typeface="Arial" panose="020B0604020202020204" pitchFamily="34" charset="0"/>
                <a:cs typeface="Arial" panose="020B0604020202020204" pitchFamily="34" charset="0"/>
              </a:rPr>
              <a:t> in Studien, die Millionen kosten, an Patienten zu erproben und als Medikamente zuzulassen. </a:t>
            </a:r>
            <a:r>
              <a:rPr lang="de-DE" altLang="pt-PT" sz="2200" dirty="0" smtClean="0">
                <a:solidFill>
                  <a:schemeClr val="bg1"/>
                </a:solidFill>
                <a:latin typeface="Arial" panose="020B0604020202020204" pitchFamily="34" charset="0"/>
                <a:cs typeface="Arial" panose="020B0604020202020204" pitchFamily="34" charset="0"/>
                <a:hlinkClick r:id="rId4"/>
              </a:rPr>
              <a:t>Beispiel</a:t>
            </a:r>
            <a:r>
              <a:rPr lang="de-DE" altLang="pt-PT" sz="2200" dirty="0" smtClean="0">
                <a:solidFill>
                  <a:schemeClr val="bg1"/>
                </a:solidFill>
                <a:latin typeface="Arial" panose="020B0604020202020204" pitchFamily="34" charset="0"/>
                <a:cs typeface="Arial" panose="020B0604020202020204" pitchFamily="34" charset="0"/>
              </a:rPr>
              <a:t> für diese Behauptung!</a:t>
            </a:r>
          </a:p>
          <a:p>
            <a:pPr marL="0" indent="0" algn="just">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Die finanziellen Mittel in der Apitherapie reichen bei weitem nicht aus, um nur eine einzige Tumor-Studie an Patienten zu finanzieren.</a:t>
            </a:r>
          </a:p>
          <a:p>
            <a:pPr marL="0" indent="0" algn="just">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Daran wird sich bis auf Weiteres, außer gelegentlichen Einzelfallberichten, auch nichts ändern.</a:t>
            </a:r>
          </a:p>
          <a:p>
            <a:pPr marL="0" indent="0" algn="just">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Zur Zulassung von Bienenprodukten als Arzneimittel. Vorhandene Hürden: </a:t>
            </a:r>
            <a:r>
              <a:rPr lang="de-DE" altLang="pt-PT" sz="2200" dirty="0" smtClean="0">
                <a:solidFill>
                  <a:schemeClr val="bg1"/>
                </a:solidFill>
                <a:latin typeface="Arial" panose="020B0604020202020204" pitchFamily="34" charset="0"/>
                <a:cs typeface="Arial" panose="020B0604020202020204" pitchFamily="34" charset="0"/>
                <a:hlinkClick r:id="rId5"/>
              </a:rPr>
              <a:t>Interview mit Prof. Schilcher 2003</a:t>
            </a:r>
            <a:endParaRPr lang="de-DE" altLang="pt-PT" sz="2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dirty="0" smtClean="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2400" b="1" dirty="0" smtClean="0">
                <a:effectLst>
                  <a:outerShdw blurRad="38100" dist="38100" dir="2700000" algn="tl">
                    <a:srgbClr val="FFFFFF"/>
                  </a:outerShdw>
                </a:effectLst>
              </a:rPr>
              <a:t>Bewertung der Bekämpfung von Tumoren durch Bienenprodukte nach EBM durch Medizin-Transparent</a:t>
            </a:r>
            <a:endParaRPr lang="de-DE" sz="2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32</a:t>
            </a:fld>
            <a:endParaRPr lang="en-US" dirty="0"/>
          </a:p>
        </p:txBody>
      </p:sp>
    </p:spTree>
    <p:extLst>
      <p:ext uri="{BB962C8B-B14F-4D97-AF65-F5344CB8AC3E}">
        <p14:creationId xmlns:p14="http://schemas.microsoft.com/office/powerpoint/2010/main" val="1692763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496472" cy="4536504"/>
          </a:xfrm>
        </p:spPr>
        <p:txBody>
          <a:bodyPr>
            <a:noAutofit/>
          </a:bodyPr>
          <a:lstStyle/>
          <a:p>
            <a:pPr marL="0" indent="0" algn="just">
              <a:lnSpc>
                <a:spcPct val="100000"/>
              </a:lnSpc>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Ich habe 2015/16 eine Studienliste zu Bienenprodukte bei der Tumorbekämpfung erstellt und bei </a:t>
            </a:r>
            <a:r>
              <a:rPr lang="de-DE" altLang="pt-PT" sz="2200" dirty="0">
                <a:solidFill>
                  <a:schemeClr val="bg1"/>
                </a:solidFill>
                <a:latin typeface="Arial" panose="020B0604020202020204" pitchFamily="34" charset="0"/>
                <a:cs typeface="Arial" panose="020B0604020202020204" pitchFamily="34" charset="0"/>
              </a:rPr>
              <a:t>Medizin-Transparent </a:t>
            </a:r>
            <a:r>
              <a:rPr lang="de-DE" altLang="pt-PT" sz="2200" dirty="0">
                <a:solidFill>
                  <a:schemeClr val="bg1"/>
                </a:solidFill>
                <a:latin typeface="Arial" panose="020B0604020202020204" pitchFamily="34" charset="0"/>
                <a:cs typeface="Arial" panose="020B0604020202020204" pitchFamily="34" charset="0"/>
                <a:hlinkClick r:id="rId3"/>
              </a:rPr>
              <a:t>https://</a:t>
            </a:r>
            <a:r>
              <a:rPr lang="de-DE" altLang="pt-PT" sz="2200" dirty="0" smtClean="0">
                <a:solidFill>
                  <a:schemeClr val="bg1"/>
                </a:solidFill>
                <a:latin typeface="Arial" panose="020B0604020202020204" pitchFamily="34" charset="0"/>
                <a:cs typeface="Arial" panose="020B0604020202020204" pitchFamily="34" charset="0"/>
                <a:hlinkClick r:id="rId3"/>
              </a:rPr>
              <a:t>www.medizin-transparent.at/bienen-krebs</a:t>
            </a:r>
            <a:r>
              <a:rPr lang="de-DE" altLang="pt-PT" sz="2200" dirty="0" smtClean="0">
                <a:solidFill>
                  <a:schemeClr val="bg1"/>
                </a:solidFill>
                <a:latin typeface="Arial" panose="020B0604020202020204" pitchFamily="34" charset="0"/>
                <a:cs typeface="Arial" panose="020B0604020202020204" pitchFamily="34" charset="0"/>
              </a:rPr>
              <a:t> zur Bewertung nach den Grundsätzen der </a:t>
            </a:r>
            <a:r>
              <a:rPr lang="de-DE" altLang="pt-PT" sz="2200" dirty="0" smtClean="0">
                <a:solidFill>
                  <a:schemeClr val="bg1"/>
                </a:solidFill>
                <a:latin typeface="Arial" panose="020B0604020202020204" pitchFamily="34" charset="0"/>
                <a:cs typeface="Arial" panose="020B0604020202020204" pitchFamily="34" charset="0"/>
                <a:hlinkClick r:id="rId4"/>
              </a:rPr>
              <a:t>EbM</a:t>
            </a:r>
            <a:r>
              <a:rPr lang="de-DE" altLang="pt-PT" sz="2200" dirty="0" smtClean="0">
                <a:solidFill>
                  <a:schemeClr val="bg1"/>
                </a:solidFill>
                <a:latin typeface="Arial" panose="020B0604020202020204" pitchFamily="34" charset="0"/>
                <a:cs typeface="Arial" panose="020B0604020202020204" pitchFamily="34" charset="0"/>
              </a:rPr>
              <a:t> eingereicht.</a:t>
            </a:r>
          </a:p>
          <a:p>
            <a:pPr marL="0" indent="0" algn="just">
              <a:lnSpc>
                <a:spcPct val="100000"/>
              </a:lnSpc>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Den aktuellen Stand der Liste bekommen Sie auf meiner Internetseite oder bei der </a:t>
            </a:r>
            <a:r>
              <a:rPr lang="de-DE" altLang="pt-PT" sz="2200" dirty="0" smtClean="0">
                <a:solidFill>
                  <a:schemeClr val="bg1"/>
                </a:solidFill>
                <a:latin typeface="Arial" panose="020B0604020202020204" pitchFamily="34" charset="0"/>
                <a:cs typeface="Arial" panose="020B0604020202020204" pitchFamily="34" charset="0"/>
                <a:hlinkClick r:id="rId5"/>
              </a:rPr>
              <a:t>Apitherapiegruppe Oberschwaben</a:t>
            </a:r>
            <a:r>
              <a:rPr lang="de-DE" altLang="pt-PT" sz="2200" dirty="0" smtClean="0">
                <a:solidFill>
                  <a:schemeClr val="bg1"/>
                </a:solidFill>
                <a:latin typeface="Arial" panose="020B0604020202020204" pitchFamily="34" charset="0"/>
                <a:cs typeface="Arial" panose="020B0604020202020204" pitchFamily="34" charset="0"/>
              </a:rPr>
              <a:t>.</a:t>
            </a:r>
          </a:p>
          <a:p>
            <a:pPr marL="0" indent="0" algn="just">
              <a:lnSpc>
                <a:spcPct val="100000"/>
              </a:lnSpc>
              <a:buNone/>
              <a:tabLst>
                <a:tab pos="447675" algn="l"/>
              </a:tabLst>
            </a:pPr>
            <a:r>
              <a:rPr lang="de-DE" altLang="pt-PT" sz="2200" dirty="0">
                <a:solidFill>
                  <a:schemeClr val="bg1"/>
                </a:solidFill>
                <a:latin typeface="Arial" panose="020B0604020202020204" pitchFamily="34" charset="0"/>
                <a:cs typeface="Arial" panose="020B0604020202020204" pitchFamily="34" charset="0"/>
              </a:rPr>
              <a:t>Auszug: Bislang wurde nur an Versuchstieren und Krebszellen im Reagenzglas untersucht, ob Produkte von Bienen möglicherweise gegen Krebs wirken könnten. </a:t>
            </a:r>
            <a:r>
              <a:rPr lang="de-DE" altLang="pt-PT" sz="2200" u="sng" dirty="0">
                <a:solidFill>
                  <a:srgbClr val="FF0000"/>
                </a:solidFill>
                <a:latin typeface="Arial" panose="020B0604020202020204" pitchFamily="34" charset="0"/>
                <a:cs typeface="Arial" panose="020B0604020202020204" pitchFamily="34" charset="0"/>
              </a:rPr>
              <a:t>Einige dieser Experimente liefern Hinweise, dass Propolis, </a:t>
            </a:r>
            <a:r>
              <a:rPr lang="de-DE" altLang="pt-PT" sz="2200" u="sng" dirty="0" smtClean="0">
                <a:solidFill>
                  <a:srgbClr val="FF0000"/>
                </a:solidFill>
                <a:latin typeface="Arial" panose="020B0604020202020204" pitchFamily="34" charset="0"/>
                <a:cs typeface="Arial" panose="020B0604020202020204" pitchFamily="34" charset="0"/>
              </a:rPr>
              <a:t>Gelée </a:t>
            </a:r>
            <a:r>
              <a:rPr lang="de-DE" altLang="pt-PT" sz="2200" u="sng" dirty="0">
                <a:solidFill>
                  <a:srgbClr val="FF0000"/>
                </a:solidFill>
                <a:latin typeface="Arial" panose="020B0604020202020204" pitchFamily="34" charset="0"/>
                <a:cs typeface="Arial" panose="020B0604020202020204" pitchFamily="34" charset="0"/>
              </a:rPr>
              <a:t>Royale oder Bienengift Krebszellen am Wachstum, oder der Ausbreitung hindern oder sie gar abtöten können</a:t>
            </a:r>
            <a:r>
              <a:rPr lang="de-DE" altLang="pt-PT" sz="2200" dirty="0">
                <a:solidFill>
                  <a:schemeClr val="bg1"/>
                </a:solidFill>
                <a:latin typeface="Arial" panose="020B0604020202020204" pitchFamily="34" charset="0"/>
                <a:cs typeface="Arial" panose="020B0604020202020204" pitchFamily="34" charset="0"/>
              </a:rPr>
              <a:t> [8, 9].</a:t>
            </a:r>
            <a:endParaRPr lang="de-DE" altLang="pt-PT" sz="2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dirty="0" smtClean="0">
              <a:solidFill>
                <a:schemeClr val="bg1"/>
              </a:solidFill>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2400" b="1" dirty="0" smtClean="0">
                <a:effectLst>
                  <a:outerShdw blurRad="38100" dist="38100" dir="2700000" algn="tl">
                    <a:srgbClr val="FFFFFF"/>
                  </a:outerShdw>
                </a:effectLst>
              </a:rPr>
              <a:t>Bewertung der Bekämpfung von Tumoren durch Bienenprodukte nach EBM durch Medizin-Transparent</a:t>
            </a:r>
            <a:endParaRPr lang="de-DE" sz="24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33</a:t>
            </a:fld>
            <a:endParaRPr lang="en-US" dirty="0"/>
          </a:p>
        </p:txBody>
      </p:sp>
    </p:spTree>
    <p:extLst>
      <p:ext uri="{BB962C8B-B14F-4D97-AF65-F5344CB8AC3E}">
        <p14:creationId xmlns:p14="http://schemas.microsoft.com/office/powerpoint/2010/main" val="2179661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640488" cy="4536504"/>
          </a:xfrm>
        </p:spPr>
        <p:txBody>
          <a:bodyPr>
            <a:noAutofit/>
          </a:bodyPr>
          <a:lstStyle/>
          <a:p>
            <a:pPr marL="0" indent="0" algn="just">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hlinkClick r:id="rId3"/>
              </a:rPr>
              <a:t>Bienengift lässt Tumore schrumpfen</a:t>
            </a:r>
            <a:endParaRPr lang="de-DE" altLang="pt-PT" sz="18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hlinkClick r:id="rId4"/>
              </a:rPr>
              <a:t>Mit Bienen gegen Krebs</a:t>
            </a:r>
            <a:endParaRPr lang="de-DE" altLang="pt-PT" sz="18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en-US" altLang="pt-PT" sz="1800" dirty="0">
                <a:solidFill>
                  <a:schemeClr val="bg1"/>
                </a:solidFill>
                <a:latin typeface="Arial" panose="020B0604020202020204" pitchFamily="34" charset="0"/>
                <a:cs typeface="Arial" panose="020B0604020202020204" pitchFamily="34" charset="0"/>
                <a:hlinkClick r:id="rId5"/>
              </a:rPr>
              <a:t>Melittin, a major peptide component of bee venom, and its conjugates in cancer therapy</a:t>
            </a:r>
            <a:endParaRPr lang="de-DE" altLang="pt-PT" sz="18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1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12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18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Bienengift in der Tumorforschung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34</a:t>
            </a:fld>
            <a:endParaRPr lang="en-US" dirty="0"/>
          </a:p>
        </p:txBody>
      </p:sp>
    </p:spTree>
    <p:extLst>
      <p:ext uri="{BB962C8B-B14F-4D97-AF65-F5344CB8AC3E}">
        <p14:creationId xmlns:p14="http://schemas.microsoft.com/office/powerpoint/2010/main" val="1642382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496472" cy="1152128"/>
          </a:xfrm>
        </p:spPr>
        <p:txBody>
          <a:bodyPr>
            <a:noAutofit/>
          </a:bodyPr>
          <a:lstStyle/>
          <a:p>
            <a:pPr marL="0" indent="0" algn="just">
              <a:lnSpc>
                <a:spcPct val="100000"/>
              </a:lnSpc>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Komplementärer Einsatz von Bienenprodukten zur Reduktion der Nebenwirkungen der Chemotherapie in einem öffentlichen Krankenhaus. Nehmen Sie sich bitte die Zeit folgendes Interview zu Hause in aller Ruhe durchzulesen. </a:t>
            </a:r>
            <a:r>
              <a:rPr lang="de-DE" sz="1800" u="sng" dirty="0" smtClean="0">
                <a:hlinkClick r:id="rId3"/>
              </a:rPr>
              <a:t>http</a:t>
            </a:r>
            <a:r>
              <a:rPr lang="de-DE" sz="1800" u="sng" dirty="0">
                <a:hlinkClick r:id="rId3"/>
              </a:rPr>
              <a:t>://propolis-honig.de/apitherapie-krankenhaus-thuile-krebs</a:t>
            </a:r>
            <a:r>
              <a:rPr lang="de-DE" sz="1800" u="sng" dirty="0" smtClean="0">
                <a:hlinkClick r:id="rId3"/>
              </a:rPr>
              <a:t>/</a:t>
            </a:r>
            <a:endParaRPr lang="de-DE" sz="1800" u="sng" dirty="0" smtClean="0"/>
          </a:p>
          <a:p>
            <a:pPr marL="0" indent="0" algn="just">
              <a:buNone/>
              <a:tabLst>
                <a:tab pos="447675" algn="l"/>
              </a:tabLst>
            </a:pPr>
            <a:endParaRPr lang="de-DE" altLang="pt-PT" sz="16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Reduktion chemotherapeutischer Vergiftungen durch Bienenprodukte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35</a:t>
            </a:fld>
            <a:endParaRPr lang="en-US"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1427" y="3614135"/>
            <a:ext cx="3567037" cy="2496926"/>
          </a:xfrm>
          <a:prstGeom prst="rect">
            <a:avLst/>
          </a:prstGeom>
          <a:noFill/>
        </p:spPr>
      </p:pic>
      <p:sp>
        <p:nvSpPr>
          <p:cNvPr id="6" name="Textfeld 5"/>
          <p:cNvSpPr txBox="1"/>
          <p:nvPr/>
        </p:nvSpPr>
        <p:spPr>
          <a:xfrm>
            <a:off x="5397452" y="6176337"/>
            <a:ext cx="3024336" cy="276999"/>
          </a:xfrm>
          <a:prstGeom prst="rect">
            <a:avLst/>
          </a:prstGeom>
          <a:noFill/>
        </p:spPr>
        <p:txBody>
          <a:bodyPr wrap="square" rtlCol="0">
            <a:spAutoFit/>
          </a:bodyPr>
          <a:lstStyle/>
          <a:p>
            <a:pPr algn="ctr"/>
            <a:r>
              <a:rPr lang="de-DE" sz="1200" dirty="0" smtClean="0">
                <a:solidFill>
                  <a:schemeClr val="bg1"/>
                </a:solidFill>
              </a:rPr>
              <a:t>Krankenhaus Franz Tappeiner in Meran</a:t>
            </a:r>
            <a:endParaRPr lang="de-DE" sz="1200" dirty="0">
              <a:solidFill>
                <a:schemeClr val="bg1"/>
              </a:solidFill>
            </a:endParaRPr>
          </a:p>
        </p:txBody>
      </p:sp>
      <p:sp>
        <p:nvSpPr>
          <p:cNvPr id="8" name="Rectangle 3"/>
          <p:cNvSpPr txBox="1">
            <a:spLocks noChangeArrowheads="1"/>
          </p:cNvSpPr>
          <p:nvPr/>
        </p:nvSpPr>
        <p:spPr>
          <a:xfrm>
            <a:off x="318521" y="3500371"/>
            <a:ext cx="4757535" cy="3024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Auszug: Wenn </a:t>
            </a:r>
            <a:r>
              <a:rPr lang="de-DE" altLang="pt-PT" sz="1800" dirty="0">
                <a:solidFill>
                  <a:schemeClr val="bg1"/>
                </a:solidFill>
                <a:latin typeface="Arial" panose="020B0604020202020204" pitchFamily="34" charset="0"/>
                <a:cs typeface="Arial" panose="020B0604020202020204" pitchFamily="34" charset="0"/>
              </a:rPr>
              <a:t>jemand geschwächt ist oder sehr viel Gewicht verloren hat und sich gut ernähren soll, dann geben wir sehr häufig Pollen. Sie enthalten viel Eiweiß und helfen deshalb besonders bei einer Eiweiß-Mangelernährung, wenn die Patienten – was oft der Fall ist – keinen Appetit auf Fleisch und Fisch haben. Die Pollen werden gerne gegessen. Das kann ich so sagen, weil wir </a:t>
            </a:r>
            <a:r>
              <a:rPr lang="de-DE" altLang="pt-PT" sz="1800" dirty="0">
                <a:solidFill>
                  <a:srgbClr val="FF0000"/>
                </a:solidFill>
                <a:latin typeface="Arial" panose="020B0604020202020204" pitchFamily="34" charset="0"/>
                <a:cs typeface="Arial" panose="020B0604020202020204" pitchFamily="34" charset="0"/>
              </a:rPr>
              <a:t>pro Jahr über 1.000 krebskranke Patienten sehr erfolgreich mit Pollen </a:t>
            </a:r>
            <a:r>
              <a:rPr lang="de-DE" altLang="pt-PT" sz="1800" dirty="0" smtClean="0">
                <a:solidFill>
                  <a:srgbClr val="FF0000"/>
                </a:solidFill>
                <a:latin typeface="Arial" panose="020B0604020202020204" pitchFamily="34" charset="0"/>
                <a:cs typeface="Arial" panose="020B0604020202020204" pitchFamily="34" charset="0"/>
              </a:rPr>
              <a:t>behandeln!</a:t>
            </a:r>
            <a:endParaRPr lang="de-DE" altLang="pt-PT"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693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lnSpc>
                <a:spcPct val="100000"/>
              </a:lnSpc>
              <a:buNone/>
              <a:tabLst>
                <a:tab pos="447675" algn="l"/>
              </a:tabLst>
            </a:pPr>
            <a:r>
              <a:rPr lang="de-DE" altLang="pt-PT" sz="2000" dirty="0" smtClean="0">
                <a:solidFill>
                  <a:schemeClr val="bg1"/>
                </a:solidFill>
              </a:rPr>
              <a:t>Auszüge aus einem </a:t>
            </a:r>
            <a:r>
              <a:rPr lang="de-DE" altLang="pt-PT" sz="2000" dirty="0" smtClean="0">
                <a:solidFill>
                  <a:schemeClr val="bg1"/>
                </a:solidFill>
                <a:hlinkClick r:id="rId3"/>
              </a:rPr>
              <a:t>Honigforschungsprojekt</a:t>
            </a:r>
            <a:r>
              <a:rPr lang="de-DE" altLang="pt-PT" sz="2000" dirty="0" smtClean="0">
                <a:solidFill>
                  <a:schemeClr val="bg1"/>
                </a:solidFill>
              </a:rPr>
              <a:t> des ÖIB, Abschlussbericht – Dr. Johann </a:t>
            </a:r>
            <a:r>
              <a:rPr lang="de-DE" altLang="pt-PT" sz="2000" dirty="0" err="1" smtClean="0">
                <a:solidFill>
                  <a:schemeClr val="bg1"/>
                </a:solidFill>
              </a:rPr>
              <a:t>Puttinger</a:t>
            </a:r>
            <a:r>
              <a:rPr lang="de-DE" altLang="pt-PT" sz="2000" dirty="0" smtClean="0">
                <a:solidFill>
                  <a:schemeClr val="bg1"/>
                </a:solidFill>
              </a:rPr>
              <a:t> - 2006/7</a:t>
            </a:r>
          </a:p>
          <a:p>
            <a:pPr marL="0" indent="0" algn="just">
              <a:lnSpc>
                <a:spcPct val="100000"/>
              </a:lnSpc>
              <a:buNone/>
              <a:tabLst>
                <a:tab pos="447675" algn="l"/>
              </a:tabLst>
            </a:pPr>
            <a:r>
              <a:rPr lang="de-DE" altLang="pt-PT" sz="2000" dirty="0">
                <a:solidFill>
                  <a:schemeClr val="bg1"/>
                </a:solidFill>
                <a:latin typeface="Arial" panose="020B0604020202020204" pitchFamily="34" charset="0"/>
                <a:cs typeface="Arial" panose="020B0604020202020204" pitchFamily="34" charset="0"/>
              </a:rPr>
              <a:t>Während der Honigstudie </a:t>
            </a:r>
            <a:r>
              <a:rPr lang="de-DE" altLang="pt-PT" sz="2000" dirty="0" smtClean="0">
                <a:solidFill>
                  <a:schemeClr val="bg1"/>
                </a:solidFill>
                <a:latin typeface="Arial" panose="020B0604020202020204" pitchFamily="34" charset="0"/>
                <a:cs typeface="Arial" panose="020B0604020202020204" pitchFamily="34" charset="0"/>
              </a:rPr>
              <a:t>(50 g täglich) zeigte </a:t>
            </a:r>
            <a:r>
              <a:rPr lang="de-DE" altLang="pt-PT" sz="2000" dirty="0">
                <a:solidFill>
                  <a:schemeClr val="bg1"/>
                </a:solidFill>
                <a:latin typeface="Arial" panose="020B0604020202020204" pitchFamily="34" charset="0"/>
                <a:cs typeface="Arial" panose="020B0604020202020204" pitchFamily="34" charset="0"/>
              </a:rPr>
              <a:t>sich bei den </a:t>
            </a:r>
            <a:r>
              <a:rPr lang="de-DE" altLang="pt-PT" sz="2000" dirty="0" smtClean="0">
                <a:solidFill>
                  <a:schemeClr val="bg1"/>
                </a:solidFill>
                <a:latin typeface="Arial" panose="020B0604020202020204" pitchFamily="34" charset="0"/>
                <a:cs typeface="Arial" panose="020B0604020202020204" pitchFamily="34" charset="0"/>
              </a:rPr>
              <a:t>T-</a:t>
            </a:r>
            <a:r>
              <a:rPr lang="de-DE" altLang="pt-PT" sz="2000" dirty="0" err="1" smtClean="0">
                <a:solidFill>
                  <a:schemeClr val="bg1"/>
                </a:solidFill>
                <a:latin typeface="Arial" panose="020B0604020202020204" pitchFamily="34" charset="0"/>
                <a:cs typeface="Arial" panose="020B0604020202020204" pitchFamily="34" charset="0"/>
              </a:rPr>
              <a:t>Lympho</a:t>
            </a:r>
            <a:r>
              <a:rPr lang="de-DE" altLang="pt-PT" sz="2000" dirty="0" smtClean="0">
                <a:solidFill>
                  <a:schemeClr val="bg1"/>
                </a:solidFill>
                <a:latin typeface="Arial" panose="020B0604020202020204" pitchFamily="34" charset="0"/>
                <a:cs typeface="Arial" panose="020B0604020202020204" pitchFamily="34" charset="0"/>
              </a:rPr>
              <a:t>-</a:t>
            </a:r>
            <a:r>
              <a:rPr lang="de-DE" altLang="pt-PT" sz="2000" dirty="0" err="1" smtClean="0">
                <a:solidFill>
                  <a:schemeClr val="bg1"/>
                </a:solidFill>
                <a:latin typeface="Arial" panose="020B0604020202020204" pitchFamily="34" charset="0"/>
                <a:cs typeface="Arial" panose="020B0604020202020204" pitchFamily="34" charset="0"/>
              </a:rPr>
              <a:t>zyten</a:t>
            </a:r>
            <a:r>
              <a:rPr lang="de-DE" altLang="pt-PT" sz="2000" dirty="0" smtClean="0">
                <a:solidFill>
                  <a:schemeClr val="bg1"/>
                </a:solidFill>
                <a:latin typeface="Arial" panose="020B0604020202020204" pitchFamily="34" charset="0"/>
                <a:cs typeface="Arial" panose="020B0604020202020204" pitchFamily="34" charset="0"/>
              </a:rPr>
              <a:t> </a:t>
            </a:r>
            <a:r>
              <a:rPr lang="de-DE" altLang="pt-PT" sz="2000" dirty="0">
                <a:solidFill>
                  <a:schemeClr val="bg1"/>
                </a:solidFill>
                <a:latin typeface="Arial" panose="020B0604020202020204" pitchFamily="34" charset="0"/>
                <a:cs typeface="Arial" panose="020B0604020202020204" pitchFamily="34" charset="0"/>
              </a:rPr>
              <a:t>ein </a:t>
            </a:r>
            <a:r>
              <a:rPr lang="de-DE" altLang="pt-PT" sz="2000" dirty="0" smtClean="0">
                <a:solidFill>
                  <a:schemeClr val="bg1"/>
                </a:solidFill>
                <a:latin typeface="Arial" panose="020B0604020202020204" pitchFamily="34" charset="0"/>
                <a:cs typeface="Arial" panose="020B0604020202020204" pitchFamily="34" charset="0"/>
              </a:rPr>
              <a:t>durchschnittlicher Anstieg </a:t>
            </a:r>
            <a:r>
              <a:rPr lang="de-DE" altLang="pt-PT" sz="2000" dirty="0">
                <a:solidFill>
                  <a:schemeClr val="bg1"/>
                </a:solidFill>
                <a:latin typeface="Arial" panose="020B0604020202020204" pitchFamily="34" charset="0"/>
                <a:cs typeface="Arial" panose="020B0604020202020204" pitchFamily="34" charset="0"/>
              </a:rPr>
              <a:t>von 6%.</a:t>
            </a:r>
          </a:p>
          <a:p>
            <a:pPr marL="0" indent="0" algn="just">
              <a:lnSpc>
                <a:spcPct val="100000"/>
              </a:lnSpc>
              <a:buNone/>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Die natürlichen Killerzellen töten </a:t>
            </a:r>
            <a:r>
              <a:rPr lang="de-DE" altLang="pt-PT" sz="2000" dirty="0">
                <a:solidFill>
                  <a:schemeClr val="bg1"/>
                </a:solidFill>
                <a:latin typeface="Arial" panose="020B0604020202020204" pitchFamily="34" charset="0"/>
                <a:cs typeface="Arial" panose="020B0604020202020204" pitchFamily="34" charset="0"/>
              </a:rPr>
              <a:t>vor allem </a:t>
            </a:r>
            <a:r>
              <a:rPr lang="de-DE" altLang="pt-PT" sz="2000" dirty="0" smtClean="0">
                <a:solidFill>
                  <a:schemeClr val="bg1"/>
                </a:solidFill>
                <a:latin typeface="Arial" panose="020B0604020202020204" pitchFamily="34" charset="0"/>
                <a:cs typeface="Arial" panose="020B0604020202020204" pitchFamily="34" charset="0"/>
              </a:rPr>
              <a:t>Tumor- und mit </a:t>
            </a:r>
            <a:r>
              <a:rPr lang="de-DE" altLang="pt-PT" sz="2000" dirty="0">
                <a:solidFill>
                  <a:schemeClr val="bg1"/>
                </a:solidFill>
                <a:latin typeface="Arial" panose="020B0604020202020204" pitchFamily="34" charset="0"/>
                <a:cs typeface="Arial" panose="020B0604020202020204" pitchFamily="34" charset="0"/>
              </a:rPr>
              <a:t>Viren </a:t>
            </a:r>
            <a:r>
              <a:rPr lang="de-DE" altLang="pt-PT" sz="2000" dirty="0" smtClean="0">
                <a:solidFill>
                  <a:schemeClr val="bg1"/>
                </a:solidFill>
                <a:latin typeface="Arial" panose="020B0604020202020204" pitchFamily="34" charset="0"/>
                <a:cs typeface="Arial" panose="020B0604020202020204" pitchFamily="34" charset="0"/>
              </a:rPr>
              <a:t>infizierte </a:t>
            </a:r>
            <a:r>
              <a:rPr lang="de-DE" altLang="pt-PT" sz="2000" dirty="0">
                <a:solidFill>
                  <a:schemeClr val="bg1"/>
                </a:solidFill>
                <a:latin typeface="Arial" panose="020B0604020202020204" pitchFamily="34" charset="0"/>
                <a:cs typeface="Arial" panose="020B0604020202020204" pitchFamily="34" charset="0"/>
              </a:rPr>
              <a:t>Zellen ab. Sie spüren fremdartige Zellen im Körper (Krebszellen) auf, </a:t>
            </a:r>
            <a:r>
              <a:rPr lang="de-DE" altLang="pt-PT" sz="2000" dirty="0" smtClean="0">
                <a:solidFill>
                  <a:schemeClr val="bg1"/>
                </a:solidFill>
                <a:latin typeface="Arial" panose="020B0604020202020204" pitchFamily="34" charset="0"/>
                <a:cs typeface="Arial" panose="020B0604020202020204" pitchFamily="34" charset="0"/>
              </a:rPr>
              <a:t>welche </a:t>
            </a:r>
            <a:r>
              <a:rPr lang="de-DE" altLang="pt-PT" sz="2000" dirty="0">
                <a:solidFill>
                  <a:schemeClr val="bg1"/>
                </a:solidFill>
                <a:latin typeface="Arial" panose="020B0604020202020204" pitchFamily="34" charset="0"/>
                <a:cs typeface="Arial" panose="020B0604020202020204" pitchFamily="34" charset="0"/>
              </a:rPr>
              <a:t>häufig durch die Einwirkung der </a:t>
            </a:r>
            <a:r>
              <a:rPr lang="de-DE" altLang="pt-PT" sz="2000" dirty="0" smtClean="0">
                <a:solidFill>
                  <a:schemeClr val="bg1"/>
                </a:solidFill>
                <a:latin typeface="Arial" panose="020B0604020202020204" pitchFamily="34" charset="0"/>
                <a:cs typeface="Arial" panose="020B0604020202020204" pitchFamily="34" charset="0"/>
              </a:rPr>
              <a:t>freien </a:t>
            </a:r>
            <a:r>
              <a:rPr lang="de-DE" altLang="pt-PT" sz="2000" dirty="0">
                <a:solidFill>
                  <a:schemeClr val="bg1"/>
                </a:solidFill>
                <a:latin typeface="Arial" panose="020B0604020202020204" pitchFamily="34" charset="0"/>
                <a:cs typeface="Arial" panose="020B0604020202020204" pitchFamily="34" charset="0"/>
              </a:rPr>
              <a:t>Radikale auf die Erbsubstanz im </a:t>
            </a:r>
            <a:r>
              <a:rPr lang="de-DE" altLang="pt-PT" sz="2000" dirty="0" smtClean="0">
                <a:solidFill>
                  <a:schemeClr val="bg1"/>
                </a:solidFill>
                <a:latin typeface="Arial" panose="020B0604020202020204" pitchFamily="34" charset="0"/>
                <a:cs typeface="Arial" panose="020B0604020202020204" pitchFamily="34" charset="0"/>
              </a:rPr>
              <a:t>Zellkern </a:t>
            </a:r>
            <a:r>
              <a:rPr lang="de-DE" altLang="pt-PT" sz="2000" dirty="0">
                <a:solidFill>
                  <a:schemeClr val="bg1"/>
                </a:solidFill>
                <a:latin typeface="Arial" panose="020B0604020202020204" pitchFamily="34" charset="0"/>
                <a:cs typeface="Arial" panose="020B0604020202020204" pitchFamily="34" charset="0"/>
              </a:rPr>
              <a:t>entstehen und machen diese unschädlich. </a:t>
            </a:r>
            <a:r>
              <a:rPr lang="de-DE" altLang="pt-PT" sz="2000" dirty="0" smtClean="0">
                <a:solidFill>
                  <a:schemeClr val="bg1"/>
                </a:solidFill>
                <a:latin typeface="Arial" panose="020B0604020202020204" pitchFamily="34" charset="0"/>
                <a:cs typeface="Arial" panose="020B0604020202020204" pitchFamily="34" charset="0"/>
              </a:rPr>
              <a:t>Durch </a:t>
            </a:r>
            <a:r>
              <a:rPr lang="de-DE" altLang="pt-PT" sz="2000" dirty="0">
                <a:solidFill>
                  <a:schemeClr val="bg1"/>
                </a:solidFill>
                <a:latin typeface="Arial" panose="020B0604020202020204" pitchFamily="34" charset="0"/>
                <a:cs typeface="Arial" panose="020B0604020202020204" pitchFamily="34" charset="0"/>
              </a:rPr>
              <a:t>die Honigkur konnte der Anteil </a:t>
            </a:r>
            <a:r>
              <a:rPr lang="de-DE" altLang="pt-PT" sz="2000" dirty="0" smtClean="0">
                <a:solidFill>
                  <a:schemeClr val="bg1"/>
                </a:solidFill>
                <a:latin typeface="Arial" panose="020B0604020202020204" pitchFamily="34" charset="0"/>
                <a:cs typeface="Arial" panose="020B0604020202020204" pitchFamily="34" charset="0"/>
              </a:rPr>
              <a:t>der </a:t>
            </a:r>
            <a:r>
              <a:rPr lang="de-DE" altLang="pt-PT" sz="2000" dirty="0">
                <a:solidFill>
                  <a:schemeClr val="bg1"/>
                </a:solidFill>
                <a:latin typeface="Arial" panose="020B0604020202020204" pitchFamily="34" charset="0"/>
                <a:cs typeface="Arial" panose="020B0604020202020204" pitchFamily="34" charset="0"/>
              </a:rPr>
              <a:t>überaus nützlichen </a:t>
            </a:r>
            <a:r>
              <a:rPr lang="de-DE" altLang="pt-PT" sz="2000" dirty="0" smtClean="0">
                <a:solidFill>
                  <a:schemeClr val="bg1"/>
                </a:solidFill>
                <a:latin typeface="Arial" panose="020B0604020202020204" pitchFamily="34" charset="0"/>
                <a:cs typeface="Arial" panose="020B0604020202020204" pitchFamily="34" charset="0"/>
              </a:rPr>
              <a:t>natürlichen Killerzellen um </a:t>
            </a:r>
            <a:r>
              <a:rPr lang="de-DE" altLang="pt-PT" sz="2000" dirty="0">
                <a:solidFill>
                  <a:schemeClr val="bg1"/>
                </a:solidFill>
                <a:latin typeface="Arial" panose="020B0604020202020204" pitchFamily="34" charset="0"/>
                <a:cs typeface="Arial" panose="020B0604020202020204" pitchFamily="34" charset="0"/>
              </a:rPr>
              <a:t>durchschnittlich </a:t>
            </a:r>
            <a:r>
              <a:rPr lang="de-DE" altLang="pt-PT" sz="2000" dirty="0" smtClean="0">
                <a:solidFill>
                  <a:schemeClr val="bg1"/>
                </a:solidFill>
                <a:latin typeface="Arial" panose="020B0604020202020204" pitchFamily="34" charset="0"/>
                <a:cs typeface="Arial" panose="020B0604020202020204" pitchFamily="34" charset="0"/>
              </a:rPr>
              <a:t>20 </a:t>
            </a:r>
            <a:r>
              <a:rPr lang="de-DE" altLang="pt-PT" sz="2000" dirty="0">
                <a:solidFill>
                  <a:schemeClr val="bg1"/>
                </a:solidFill>
                <a:latin typeface="Arial" panose="020B0604020202020204" pitchFamily="34" charset="0"/>
                <a:cs typeface="Arial" panose="020B0604020202020204" pitchFamily="34" charset="0"/>
              </a:rPr>
              <a:t>% </a:t>
            </a:r>
            <a:r>
              <a:rPr lang="de-DE" altLang="pt-PT" sz="2000" dirty="0" smtClean="0">
                <a:solidFill>
                  <a:schemeClr val="bg1"/>
                </a:solidFill>
                <a:latin typeface="Arial" panose="020B0604020202020204" pitchFamily="34" charset="0"/>
                <a:cs typeface="Arial" panose="020B0604020202020204" pitchFamily="34" charset="0"/>
              </a:rPr>
              <a:t>erhöht  </a:t>
            </a:r>
            <a:r>
              <a:rPr lang="de-DE" altLang="pt-PT" sz="2000" dirty="0">
                <a:solidFill>
                  <a:schemeClr val="bg1"/>
                </a:solidFill>
                <a:latin typeface="Arial" panose="020B0604020202020204" pitchFamily="34" charset="0"/>
                <a:cs typeface="Arial" panose="020B0604020202020204" pitchFamily="34" charset="0"/>
              </a:rPr>
              <a:t>werden.</a:t>
            </a:r>
            <a:endParaRPr lang="de-DE" altLang="pt-PT" sz="20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a:effectLst>
                  <a:outerShdw blurRad="38100" dist="38100" dir="2700000" algn="tl">
                    <a:srgbClr val="FFFFFF"/>
                  </a:outerShdw>
                </a:effectLst>
              </a:rPr>
              <a:t>Immunsystemunterstützung durch</a:t>
            </a:r>
            <a:r>
              <a:rPr lang="de-DE" altLang="pt-PT" sz="2800" b="1" dirty="0">
                <a:effectLst>
                  <a:outerShdw blurRad="38100" dist="38100" dir="2700000" algn="tl">
                    <a:srgbClr val="FFFFFF"/>
                  </a:outerShdw>
                </a:effectLst>
              </a:rPr>
              <a:t> </a:t>
            </a:r>
            <a:r>
              <a:rPr lang="de-DE" altLang="pt-PT" sz="3200" b="1" dirty="0">
                <a:effectLst>
                  <a:outerShdw blurRad="38100" dist="38100" dir="2700000" algn="tl">
                    <a:srgbClr val="FFFFFF"/>
                  </a:outerShdw>
                </a:effectLst>
              </a:rPr>
              <a:t>Bienenprodukte – </a:t>
            </a:r>
            <a:r>
              <a:rPr lang="de-DE" altLang="pt-PT" sz="3200" b="1" dirty="0" smtClean="0">
                <a:effectLst>
                  <a:outerShdw blurRad="38100" dist="38100" dir="2700000" algn="tl">
                    <a:srgbClr val="FFFFFF"/>
                  </a:outerShdw>
                </a:effectLst>
                <a:hlinkClick r:id="rId4"/>
              </a:rPr>
              <a:t>natürlicher Honig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36</a:t>
            </a:fld>
            <a:endParaRPr lang="en-US" dirty="0"/>
          </a:p>
        </p:txBody>
      </p:sp>
    </p:spTree>
    <p:extLst>
      <p:ext uri="{BB962C8B-B14F-4D97-AF65-F5344CB8AC3E}">
        <p14:creationId xmlns:p14="http://schemas.microsoft.com/office/powerpoint/2010/main" val="2066359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lnSpc>
                <a:spcPct val="100000"/>
              </a:lnSpc>
              <a:buNone/>
              <a:tabLst>
                <a:tab pos="447675" algn="l"/>
              </a:tabLst>
            </a:pPr>
            <a:r>
              <a:rPr lang="de-DE" altLang="pt-PT" sz="2200" dirty="0" smtClean="0">
                <a:solidFill>
                  <a:schemeClr val="bg1"/>
                </a:solidFill>
              </a:rPr>
              <a:t>Auszüge aus einem </a:t>
            </a:r>
            <a:r>
              <a:rPr lang="de-DE" altLang="pt-PT" sz="2200" dirty="0" smtClean="0">
                <a:solidFill>
                  <a:schemeClr val="bg1"/>
                </a:solidFill>
                <a:hlinkClick r:id="rId3"/>
              </a:rPr>
              <a:t>Honigforschungsprojekt</a:t>
            </a:r>
            <a:r>
              <a:rPr lang="de-DE" altLang="pt-PT" sz="2200" dirty="0" smtClean="0">
                <a:solidFill>
                  <a:schemeClr val="bg1"/>
                </a:solidFill>
              </a:rPr>
              <a:t> des ÖIB, Abschlussbericht – Dr. Johann </a:t>
            </a:r>
            <a:r>
              <a:rPr lang="de-DE" altLang="pt-PT" sz="2200" dirty="0" err="1" smtClean="0">
                <a:solidFill>
                  <a:schemeClr val="bg1"/>
                </a:solidFill>
              </a:rPr>
              <a:t>Puttinger</a:t>
            </a:r>
            <a:r>
              <a:rPr lang="de-DE" altLang="pt-PT" sz="2200" dirty="0" smtClean="0">
                <a:solidFill>
                  <a:schemeClr val="bg1"/>
                </a:solidFill>
              </a:rPr>
              <a:t> - 2006/7</a:t>
            </a:r>
          </a:p>
          <a:p>
            <a:pPr marL="0" indent="0" algn="just">
              <a:lnSpc>
                <a:spcPct val="100000"/>
              </a:lnSpc>
              <a:buNone/>
              <a:tabLst>
                <a:tab pos="447675" algn="l"/>
              </a:tabLst>
            </a:pPr>
            <a:r>
              <a:rPr lang="de-DE" altLang="pt-PT" sz="2200" dirty="0">
                <a:solidFill>
                  <a:schemeClr val="bg1"/>
                </a:solidFill>
                <a:latin typeface="Arial" panose="020B0604020202020204" pitchFamily="34" charset="0"/>
                <a:cs typeface="Arial" panose="020B0604020202020204" pitchFamily="34" charset="0"/>
              </a:rPr>
              <a:t>Zählt man die </a:t>
            </a:r>
            <a:r>
              <a:rPr lang="de-DE" altLang="pt-PT" sz="2200" dirty="0" smtClean="0">
                <a:solidFill>
                  <a:schemeClr val="bg1"/>
                </a:solidFill>
                <a:latin typeface="Arial" panose="020B0604020202020204" pitchFamily="34" charset="0"/>
                <a:cs typeface="Arial" panose="020B0604020202020204" pitchFamily="34" charset="0"/>
              </a:rPr>
              <a:t>Veränderung </a:t>
            </a:r>
            <a:r>
              <a:rPr lang="de-DE" altLang="pt-PT" sz="2200" dirty="0">
                <a:solidFill>
                  <a:schemeClr val="bg1"/>
                </a:solidFill>
                <a:latin typeface="Arial" panose="020B0604020202020204" pitchFamily="34" charset="0"/>
                <a:cs typeface="Arial" panose="020B0604020202020204" pitchFamily="34" charset="0"/>
              </a:rPr>
              <a:t>der </a:t>
            </a:r>
            <a:r>
              <a:rPr lang="de-DE" altLang="pt-PT" sz="2200" dirty="0" smtClean="0">
                <a:solidFill>
                  <a:schemeClr val="bg1"/>
                </a:solidFill>
                <a:latin typeface="Arial" panose="020B0604020202020204" pitchFamily="34" charset="0"/>
                <a:cs typeface="Arial" panose="020B0604020202020204" pitchFamily="34" charset="0"/>
              </a:rPr>
              <a:t>freien </a:t>
            </a:r>
            <a:r>
              <a:rPr lang="de-DE" altLang="pt-PT" sz="2200" dirty="0">
                <a:solidFill>
                  <a:schemeClr val="bg1"/>
                </a:solidFill>
                <a:latin typeface="Arial" panose="020B0604020202020204" pitchFamily="34" charset="0"/>
                <a:cs typeface="Arial" panose="020B0604020202020204" pitchFamily="34" charset="0"/>
              </a:rPr>
              <a:t>Radikale bei allen </a:t>
            </a:r>
            <a:r>
              <a:rPr lang="de-DE" altLang="pt-PT" sz="2200" dirty="0" smtClean="0">
                <a:solidFill>
                  <a:schemeClr val="bg1"/>
                </a:solidFill>
                <a:latin typeface="Arial" panose="020B0604020202020204" pitchFamily="34" charset="0"/>
                <a:cs typeface="Arial" panose="020B0604020202020204" pitchFamily="34" charset="0"/>
              </a:rPr>
              <a:t>Studienteilnehmern zusammen</a:t>
            </a:r>
            <a:r>
              <a:rPr lang="de-DE" altLang="pt-PT" sz="2200" dirty="0">
                <a:solidFill>
                  <a:schemeClr val="bg1"/>
                </a:solidFill>
                <a:latin typeface="Arial" panose="020B0604020202020204" pitchFamily="34" charset="0"/>
                <a:cs typeface="Arial" panose="020B0604020202020204" pitchFamily="34" charset="0"/>
              </a:rPr>
              <a:t>, so beträgt die </a:t>
            </a:r>
            <a:r>
              <a:rPr lang="de-DE" altLang="pt-PT" sz="2200" dirty="0" smtClean="0">
                <a:solidFill>
                  <a:schemeClr val="bg1"/>
                </a:solidFill>
                <a:latin typeface="Arial" panose="020B0604020202020204" pitchFamily="34" charset="0"/>
                <a:cs typeface="Arial" panose="020B0604020202020204" pitchFamily="34" charset="0"/>
              </a:rPr>
              <a:t>Absenkung </a:t>
            </a:r>
            <a:r>
              <a:rPr lang="de-DE" altLang="pt-PT" sz="2200" dirty="0">
                <a:solidFill>
                  <a:schemeClr val="bg1"/>
                </a:solidFill>
                <a:latin typeface="Arial" panose="020B0604020202020204" pitchFamily="34" charset="0"/>
                <a:cs typeface="Arial" panose="020B0604020202020204" pitchFamily="34" charset="0"/>
              </a:rPr>
              <a:t>der Freien Radikale durch Honig mehr </a:t>
            </a:r>
            <a:r>
              <a:rPr lang="de-DE" altLang="pt-PT" sz="2200" dirty="0" smtClean="0">
                <a:solidFill>
                  <a:schemeClr val="bg1"/>
                </a:solidFill>
                <a:latin typeface="Arial" panose="020B0604020202020204" pitchFamily="34" charset="0"/>
                <a:cs typeface="Arial" panose="020B0604020202020204" pitchFamily="34" charset="0"/>
              </a:rPr>
              <a:t>als </a:t>
            </a:r>
            <a:r>
              <a:rPr lang="de-DE" altLang="pt-PT" sz="2200" dirty="0">
                <a:solidFill>
                  <a:schemeClr val="bg1"/>
                </a:solidFill>
                <a:latin typeface="Arial" panose="020B0604020202020204" pitchFamily="34" charset="0"/>
                <a:cs typeface="Arial" panose="020B0604020202020204" pitchFamily="34" charset="0"/>
              </a:rPr>
              <a:t>13%. </a:t>
            </a:r>
            <a:endParaRPr lang="de-DE" altLang="pt-PT" sz="2200" dirty="0" smtClean="0">
              <a:solidFill>
                <a:schemeClr val="bg1"/>
              </a:solidFill>
              <a:latin typeface="Arial" panose="020B0604020202020204" pitchFamily="34" charset="0"/>
              <a:cs typeface="Arial" panose="020B0604020202020204" pitchFamily="34" charset="0"/>
            </a:endParaRPr>
          </a:p>
          <a:p>
            <a:pPr marL="0" indent="0" algn="just">
              <a:lnSpc>
                <a:spcPct val="100000"/>
              </a:lnSpc>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Blütenhonig zeigte </a:t>
            </a:r>
            <a:r>
              <a:rPr lang="de-DE" altLang="pt-PT" sz="2200" dirty="0">
                <a:solidFill>
                  <a:schemeClr val="bg1"/>
                </a:solidFill>
                <a:latin typeface="Arial" panose="020B0604020202020204" pitchFamily="34" charset="0"/>
                <a:cs typeface="Arial" panose="020B0604020202020204" pitchFamily="34" charset="0"/>
              </a:rPr>
              <a:t>eine </a:t>
            </a:r>
            <a:r>
              <a:rPr lang="de-DE" altLang="pt-PT" sz="2200" dirty="0" smtClean="0">
                <a:solidFill>
                  <a:schemeClr val="bg1"/>
                </a:solidFill>
                <a:latin typeface="Arial" panose="020B0604020202020204" pitchFamily="34" charset="0"/>
                <a:cs typeface="Arial" panose="020B0604020202020204" pitchFamily="34" charset="0"/>
              </a:rPr>
              <a:t>noch </a:t>
            </a:r>
            <a:r>
              <a:rPr lang="de-DE" altLang="pt-PT" sz="2200" dirty="0">
                <a:solidFill>
                  <a:schemeClr val="bg1"/>
                </a:solidFill>
                <a:latin typeface="Arial" panose="020B0604020202020204" pitchFamily="34" charset="0"/>
                <a:cs typeface="Arial" panose="020B0604020202020204" pitchFamily="34" charset="0"/>
              </a:rPr>
              <a:t>höhere </a:t>
            </a:r>
            <a:r>
              <a:rPr lang="de-DE" altLang="pt-PT" sz="2200" dirty="0" err="1" smtClean="0">
                <a:solidFill>
                  <a:schemeClr val="bg1"/>
                </a:solidFill>
                <a:latin typeface="Arial" panose="020B0604020202020204" pitchFamily="34" charset="0"/>
                <a:cs typeface="Arial" panose="020B0604020202020204" pitchFamily="34" charset="0"/>
              </a:rPr>
              <a:t>Radikalenfängerpotenz</a:t>
            </a:r>
            <a:r>
              <a:rPr lang="de-DE" altLang="pt-PT" sz="2200" dirty="0" smtClean="0">
                <a:solidFill>
                  <a:schemeClr val="bg1"/>
                </a:solidFill>
                <a:latin typeface="Arial" panose="020B0604020202020204" pitchFamily="34" charset="0"/>
                <a:cs typeface="Arial" panose="020B0604020202020204" pitchFamily="34" charset="0"/>
              </a:rPr>
              <a:t>  </a:t>
            </a:r>
            <a:r>
              <a:rPr lang="de-DE" altLang="pt-PT" sz="2200" dirty="0">
                <a:solidFill>
                  <a:schemeClr val="bg1"/>
                </a:solidFill>
                <a:latin typeface="Arial" panose="020B0604020202020204" pitchFamily="34" charset="0"/>
                <a:cs typeface="Arial" panose="020B0604020202020204" pitchFamily="34" charset="0"/>
              </a:rPr>
              <a:t>(Absenkung der </a:t>
            </a:r>
            <a:r>
              <a:rPr lang="de-DE" altLang="pt-PT" sz="2200" dirty="0" smtClean="0">
                <a:solidFill>
                  <a:schemeClr val="bg1"/>
                </a:solidFill>
                <a:latin typeface="Arial" panose="020B0604020202020204" pitchFamily="34" charset="0"/>
                <a:cs typeface="Arial" panose="020B0604020202020204" pitchFamily="34" charset="0"/>
              </a:rPr>
              <a:t>Freien </a:t>
            </a:r>
            <a:r>
              <a:rPr lang="de-DE" altLang="pt-PT" sz="2200" dirty="0">
                <a:solidFill>
                  <a:schemeClr val="bg1"/>
                </a:solidFill>
                <a:latin typeface="Arial" panose="020B0604020202020204" pitchFamily="34" charset="0"/>
                <a:cs typeface="Arial" panose="020B0604020202020204" pitchFamily="34" charset="0"/>
              </a:rPr>
              <a:t>Radikale um beinahe 20%) </a:t>
            </a:r>
            <a:r>
              <a:rPr lang="de-DE" altLang="pt-PT" sz="2200" dirty="0" smtClean="0">
                <a:solidFill>
                  <a:schemeClr val="bg1"/>
                </a:solidFill>
                <a:latin typeface="Arial" panose="020B0604020202020204" pitchFamily="34" charset="0"/>
                <a:cs typeface="Arial" panose="020B0604020202020204" pitchFamily="34" charset="0"/>
              </a:rPr>
              <a:t>gegenüber </a:t>
            </a:r>
            <a:r>
              <a:rPr lang="de-DE" altLang="pt-PT" sz="2200" dirty="0">
                <a:solidFill>
                  <a:schemeClr val="bg1"/>
                </a:solidFill>
                <a:latin typeface="Arial" panose="020B0604020202020204" pitchFamily="34" charset="0"/>
                <a:cs typeface="Arial" panose="020B0604020202020204" pitchFamily="34" charset="0"/>
              </a:rPr>
              <a:t>Waldhonig (Absenkung etwa </a:t>
            </a:r>
            <a:r>
              <a:rPr lang="de-DE" altLang="pt-PT" sz="2200" dirty="0" smtClean="0">
                <a:solidFill>
                  <a:schemeClr val="bg1"/>
                </a:solidFill>
                <a:latin typeface="Arial" panose="020B0604020202020204" pitchFamily="34" charset="0"/>
                <a:cs typeface="Arial" panose="020B0604020202020204" pitchFamily="34" charset="0"/>
              </a:rPr>
              <a:t>10%).</a:t>
            </a:r>
          </a:p>
          <a:p>
            <a:pPr marL="0" indent="0" algn="just">
              <a:lnSpc>
                <a:spcPct val="100000"/>
              </a:lnSpc>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Freie Radikale tragen durch ihre zellschädigende Wirkung mit zur Tumorbildung und Alterung bei.</a:t>
            </a:r>
          </a:p>
          <a:p>
            <a:pPr marL="0" indent="0" algn="just">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hlinkClick r:id="rId4"/>
              </a:rPr>
              <a:t>Weitere Studie</a:t>
            </a:r>
            <a:endParaRPr lang="de-DE" altLang="pt-PT" sz="2200"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Immunsystemunterstützung durch Bienenprodukte – natürlicher Honig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37</a:t>
            </a:fld>
            <a:endParaRPr lang="en-US" dirty="0"/>
          </a:p>
        </p:txBody>
      </p:sp>
    </p:spTree>
    <p:extLst>
      <p:ext uri="{BB962C8B-B14F-4D97-AF65-F5344CB8AC3E}">
        <p14:creationId xmlns:p14="http://schemas.microsoft.com/office/powerpoint/2010/main" val="298703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424464" cy="4536504"/>
          </a:xfrm>
        </p:spPr>
        <p:txBody>
          <a:bodyPr>
            <a:noAutofit/>
          </a:bodyPr>
          <a:lstStyle/>
          <a:p>
            <a:pPr marL="0" indent="0" algn="just">
              <a:lnSpc>
                <a:spcPct val="100000"/>
              </a:lnSpc>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Von den über 300 in Propolis nachgewiesenen Substanzen werden in Medizinstudien hauptsächlich 2 Propolissubstanzen </a:t>
            </a:r>
            <a:r>
              <a:rPr lang="de-DE" altLang="pt-PT" sz="2200" dirty="0">
                <a:solidFill>
                  <a:schemeClr val="bg1"/>
                </a:solidFill>
                <a:latin typeface="Arial" panose="020B0604020202020204" pitchFamily="34" charset="0"/>
                <a:cs typeface="Arial" panose="020B0604020202020204" pitchFamily="34" charset="0"/>
              </a:rPr>
              <a:t>die </a:t>
            </a:r>
            <a:r>
              <a:rPr lang="de-DE" altLang="pt-PT" sz="2200" dirty="0" smtClean="0">
                <a:solidFill>
                  <a:schemeClr val="bg1"/>
                </a:solidFill>
                <a:latin typeface="Arial" panose="020B0604020202020204" pitchFamily="34" charset="0"/>
                <a:cs typeface="Arial" panose="020B0604020202020204" pitchFamily="34" charset="0"/>
              </a:rPr>
              <a:t>ab einer bestimmten Konzentration zytostatisch und/oder </a:t>
            </a:r>
            <a:r>
              <a:rPr lang="de-DE" altLang="pt-PT" sz="2200" dirty="0">
                <a:solidFill>
                  <a:schemeClr val="bg1"/>
                </a:solidFill>
                <a:latin typeface="Arial" panose="020B0604020202020204" pitchFamily="34" charset="0"/>
                <a:cs typeface="Arial" panose="020B0604020202020204" pitchFamily="34" charset="0"/>
              </a:rPr>
              <a:t>zytotoxisch, </a:t>
            </a:r>
            <a:r>
              <a:rPr lang="de-DE" altLang="pt-PT" sz="2200" dirty="0" smtClean="0">
                <a:solidFill>
                  <a:schemeClr val="bg1"/>
                </a:solidFill>
                <a:latin typeface="Arial" panose="020B0604020202020204" pitchFamily="34" charset="0"/>
                <a:cs typeface="Arial" panose="020B0604020202020204" pitchFamily="34" charset="0"/>
              </a:rPr>
              <a:t>(tumorzellwachstums-hemmend </a:t>
            </a:r>
            <a:r>
              <a:rPr lang="de-DE" altLang="pt-PT" sz="2200" dirty="0">
                <a:solidFill>
                  <a:schemeClr val="bg1"/>
                </a:solidFill>
                <a:latin typeface="Arial" panose="020B0604020202020204" pitchFamily="34" charset="0"/>
                <a:cs typeface="Arial" panose="020B0604020202020204" pitchFamily="34" charset="0"/>
              </a:rPr>
              <a:t>und </a:t>
            </a:r>
            <a:r>
              <a:rPr lang="de-DE" altLang="pt-PT" sz="2200" dirty="0" smtClean="0">
                <a:solidFill>
                  <a:schemeClr val="bg1"/>
                </a:solidFill>
                <a:latin typeface="Arial" panose="020B0604020202020204" pitchFamily="34" charset="0"/>
                <a:cs typeface="Arial" panose="020B0604020202020204" pitchFamily="34" charset="0"/>
              </a:rPr>
              <a:t>tumorzell-tötend) wirken</a:t>
            </a:r>
            <a:r>
              <a:rPr lang="de-DE" altLang="pt-PT" sz="2200" dirty="0">
                <a:solidFill>
                  <a:schemeClr val="bg1"/>
                </a:solidFill>
                <a:latin typeface="Arial" panose="020B0604020202020204" pitchFamily="34" charset="0"/>
                <a:cs typeface="Arial" panose="020B0604020202020204" pitchFamily="34" charset="0"/>
              </a:rPr>
              <a:t> </a:t>
            </a:r>
            <a:r>
              <a:rPr lang="de-DE" altLang="pt-PT" sz="2200" dirty="0" smtClean="0">
                <a:solidFill>
                  <a:schemeClr val="bg1"/>
                </a:solidFill>
                <a:latin typeface="Arial" panose="020B0604020202020204" pitchFamily="34" charset="0"/>
                <a:cs typeface="Arial" panose="020B0604020202020204" pitchFamily="34" charset="0"/>
              </a:rPr>
              <a:t>untersucht. </a:t>
            </a:r>
          </a:p>
          <a:p>
            <a:pPr>
              <a:lnSpc>
                <a:spcPct val="100000"/>
              </a:lnSpc>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CAPE (</a:t>
            </a:r>
            <a:r>
              <a:rPr lang="de-DE" sz="2200" dirty="0">
                <a:solidFill>
                  <a:schemeClr val="bg1"/>
                </a:solidFill>
              </a:rPr>
              <a:t>Caffeic </a:t>
            </a:r>
            <a:r>
              <a:rPr lang="de-DE" sz="2200" dirty="0" err="1">
                <a:solidFill>
                  <a:schemeClr val="bg1"/>
                </a:solidFill>
              </a:rPr>
              <a:t>Acid</a:t>
            </a:r>
            <a:r>
              <a:rPr lang="de-DE" sz="2200" dirty="0">
                <a:solidFill>
                  <a:schemeClr val="bg1"/>
                </a:solidFill>
              </a:rPr>
              <a:t> </a:t>
            </a:r>
            <a:r>
              <a:rPr lang="de-DE" sz="2200" dirty="0" smtClean="0">
                <a:solidFill>
                  <a:schemeClr val="bg1"/>
                </a:solidFill>
              </a:rPr>
              <a:t>Phenethyl Ester)</a:t>
            </a:r>
          </a:p>
          <a:p>
            <a:pPr>
              <a:lnSpc>
                <a:spcPct val="100000"/>
              </a:lnSpc>
              <a:tabLst>
                <a:tab pos="447675" algn="l"/>
              </a:tabLst>
            </a:pPr>
            <a:r>
              <a:rPr lang="de-DE" altLang="pt-PT" sz="2200" dirty="0" smtClean="0">
                <a:solidFill>
                  <a:schemeClr val="bg1"/>
                </a:solidFill>
                <a:latin typeface="Arial" panose="020B0604020202020204" pitchFamily="34" charset="0"/>
                <a:cs typeface="Arial" panose="020B0604020202020204" pitchFamily="34" charset="0"/>
                <a:hlinkClick r:id="rId3"/>
              </a:rPr>
              <a:t>Artepellin C</a:t>
            </a:r>
            <a:r>
              <a:rPr lang="de-DE" altLang="pt-PT" sz="2200" dirty="0" smtClean="0">
                <a:solidFill>
                  <a:schemeClr val="bg1"/>
                </a:solidFill>
                <a:latin typeface="Arial" panose="020B0604020202020204" pitchFamily="34" charset="0"/>
                <a:cs typeface="Arial" panose="020B0604020202020204" pitchFamily="34" charset="0"/>
              </a:rPr>
              <a:t>, </a:t>
            </a:r>
          </a:p>
          <a:p>
            <a:pPr marL="0" indent="0" algn="just">
              <a:lnSpc>
                <a:spcPct val="100000"/>
              </a:lnSpc>
              <a:buNone/>
              <a:tabLst>
                <a:tab pos="447675" algn="l"/>
              </a:tabLst>
            </a:pPr>
            <a:r>
              <a:rPr lang="de-DE" altLang="pt-PT" sz="2200" dirty="0" smtClean="0">
                <a:solidFill>
                  <a:schemeClr val="bg1"/>
                </a:solidFill>
                <a:latin typeface="Arial" panose="020B0604020202020204" pitchFamily="34" charset="0"/>
                <a:cs typeface="Arial" panose="020B0604020202020204" pitchFamily="34" charset="0"/>
              </a:rPr>
              <a:t>Werden zur Immunsystemstärkung Propolisdosierungen von 10 mg/kg Körpergewicht angewendet, sind die daraus resultierenden Konzentrationen von CAPE oder Artepellin C viel zu gering um zytostatisch oder zytotoxisch auf Tumorzellen zu wirken</a:t>
            </a:r>
            <a:r>
              <a:rPr lang="de-DE" altLang="pt-PT" dirty="0" smtClean="0">
                <a:solidFill>
                  <a:schemeClr val="bg1"/>
                </a:solidFill>
                <a:latin typeface="Arial" panose="020B0604020202020204" pitchFamily="34" charset="0"/>
                <a:cs typeface="Arial" panose="020B0604020202020204" pitchFamily="34" charset="0"/>
              </a:rPr>
              <a:t>.</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Immunsystemunterstützung durch Bienenprodukte - Propolis</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38</a:t>
            </a:fld>
            <a:endParaRPr lang="en-US" dirty="0"/>
          </a:p>
        </p:txBody>
      </p:sp>
    </p:spTree>
    <p:extLst>
      <p:ext uri="{BB962C8B-B14F-4D97-AF65-F5344CB8AC3E}">
        <p14:creationId xmlns:p14="http://schemas.microsoft.com/office/powerpoint/2010/main" val="1394598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640488" cy="4536504"/>
          </a:xfrm>
        </p:spPr>
        <p:txBody>
          <a:bodyPr>
            <a:noAutofit/>
          </a:bodyPr>
          <a:lstStyle/>
          <a:p>
            <a:pPr marL="0" indent="0" algn="just">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Die Menge von Gelée Royal, die in Deutschland direkt hergestellt wird, ist minimal.</a:t>
            </a:r>
          </a:p>
          <a:p>
            <a:pPr marL="0" indent="0" algn="just">
              <a:buNone/>
              <a:tabLst>
                <a:tab pos="447675" algn="l"/>
              </a:tabLst>
            </a:pPr>
            <a:r>
              <a:rPr lang="de-DE" altLang="pt-PT" sz="1200" dirty="0">
                <a:solidFill>
                  <a:schemeClr val="bg1"/>
                </a:solidFill>
                <a:latin typeface="Arial" panose="020B0604020202020204" pitchFamily="34" charset="0"/>
                <a:cs typeface="Arial" panose="020B0604020202020204" pitchFamily="34" charset="0"/>
                <a:hlinkClick r:id="rId3"/>
              </a:rPr>
              <a:t>https://</a:t>
            </a:r>
            <a:r>
              <a:rPr lang="de-DE" altLang="pt-PT" sz="1200" dirty="0" smtClean="0">
                <a:solidFill>
                  <a:schemeClr val="bg1"/>
                </a:solidFill>
                <a:latin typeface="Arial" panose="020B0604020202020204" pitchFamily="34" charset="0"/>
                <a:cs typeface="Arial" panose="020B0604020202020204" pitchFamily="34" charset="0"/>
                <a:hlinkClick r:id="rId3"/>
              </a:rPr>
              <a:t>www.heiserimkerei.de/produkte/gelee-royale.html</a:t>
            </a:r>
            <a:endParaRPr lang="de-DE" altLang="pt-PT" sz="1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200" dirty="0">
                <a:solidFill>
                  <a:schemeClr val="bg1"/>
                </a:solidFill>
                <a:latin typeface="Arial" panose="020B0604020202020204" pitchFamily="34" charset="0"/>
                <a:cs typeface="Arial" panose="020B0604020202020204" pitchFamily="34" charset="0"/>
                <a:hlinkClick r:id="rId4"/>
              </a:rPr>
              <a:t>https://</a:t>
            </a:r>
            <a:r>
              <a:rPr lang="de-DE" altLang="pt-PT" sz="1200" dirty="0" smtClean="0">
                <a:solidFill>
                  <a:schemeClr val="bg1"/>
                </a:solidFill>
                <a:latin typeface="Arial" panose="020B0604020202020204" pitchFamily="34" charset="0"/>
                <a:cs typeface="Arial" panose="020B0604020202020204" pitchFamily="34" charset="0"/>
                <a:hlinkClick r:id="rId4"/>
              </a:rPr>
              <a:t>www.heiserimkerei.de/faq/gelee-royale/was-sind-die-inhaltsstoffe-von-gelee-royale.html</a:t>
            </a:r>
            <a:r>
              <a:rPr lang="de-DE" altLang="pt-PT" sz="1200" dirty="0" smtClean="0">
                <a:solidFill>
                  <a:schemeClr val="bg1"/>
                </a:solidFill>
                <a:latin typeface="Arial" panose="020B0604020202020204" pitchFamily="34" charset="0"/>
                <a:cs typeface="Arial" panose="020B0604020202020204" pitchFamily="34" charset="0"/>
              </a:rPr>
              <a:t> </a:t>
            </a:r>
          </a:p>
          <a:p>
            <a:pPr marL="0" indent="0" algn="just">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Für die Anwendung von Gelée Royal bei den restlichen Erkrankungen gibt es einige Medizinstudien. Der Apitherapiegruppe Oberschwaben stelle ich eine zweite Medizinstudienliste zur Verfügung, wo diese Erkrankungen untersucht werden.</a:t>
            </a:r>
          </a:p>
          <a:p>
            <a:pPr marL="0" indent="0" algn="just">
              <a:buNone/>
              <a:tabLst>
                <a:tab pos="447675" algn="l"/>
              </a:tabLst>
            </a:pPr>
            <a:r>
              <a:rPr lang="de-DE" altLang="pt-PT" sz="1800" dirty="0">
                <a:solidFill>
                  <a:schemeClr val="bg1"/>
                </a:solidFill>
                <a:latin typeface="Arial" panose="020B0604020202020204" pitchFamily="34" charset="0"/>
                <a:cs typeface="Arial" panose="020B0604020202020204" pitchFamily="34" charset="0"/>
              </a:rPr>
              <a:t>Ich werde in den nächsten Monaten diese Liste, mit weiteren Autoimmun-Erkrankungsstudien, bei denen Bienenprodukte wie Gelée Royal verwendet wurden, ergänzen.</a:t>
            </a:r>
          </a:p>
          <a:p>
            <a:pPr marL="0" indent="0" algn="just">
              <a:buNone/>
              <a:tabLst>
                <a:tab pos="447675" algn="l"/>
              </a:tabLst>
            </a:pPr>
            <a:r>
              <a:rPr lang="de-DE" altLang="pt-PT" sz="1200" dirty="0" smtClean="0">
                <a:solidFill>
                  <a:schemeClr val="bg1"/>
                </a:solidFill>
                <a:latin typeface="Arial" panose="020B0604020202020204" pitchFamily="34" charset="0"/>
                <a:cs typeface="Arial" panose="020B0604020202020204" pitchFamily="34" charset="0"/>
                <a:hlinkClick r:id="rId5"/>
              </a:rPr>
              <a:t>https</a:t>
            </a:r>
            <a:r>
              <a:rPr lang="de-DE" altLang="pt-PT" sz="1200" dirty="0">
                <a:solidFill>
                  <a:schemeClr val="bg1"/>
                </a:solidFill>
                <a:latin typeface="Arial" panose="020B0604020202020204" pitchFamily="34" charset="0"/>
                <a:cs typeface="Arial" panose="020B0604020202020204" pitchFamily="34" charset="0"/>
                <a:hlinkClick r:id="rId5"/>
              </a:rPr>
              <a:t>://www.krankenkassenzentrale.de/magazin/autoimmunerkrankungen-sind-grund-fuer-hoeheres-krebsrisiko-43435</a:t>
            </a:r>
            <a:r>
              <a:rPr lang="de-DE" altLang="pt-PT" sz="1200" dirty="0" smtClean="0">
                <a:solidFill>
                  <a:schemeClr val="bg1"/>
                </a:solidFill>
                <a:latin typeface="Arial" panose="020B0604020202020204" pitchFamily="34" charset="0"/>
                <a:cs typeface="Arial" panose="020B0604020202020204" pitchFamily="34" charset="0"/>
                <a:hlinkClick r:id="rId5"/>
              </a:rPr>
              <a:t>#</a:t>
            </a:r>
            <a:endParaRPr lang="de-DE" altLang="pt-PT" sz="1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Wenn man weiß, dass Entzündungen im Körper, wie sie bei </a:t>
            </a:r>
            <a:r>
              <a:rPr lang="de-DE" altLang="pt-PT" sz="1800" dirty="0" err="1" smtClean="0">
                <a:solidFill>
                  <a:schemeClr val="bg1"/>
                </a:solidFill>
                <a:latin typeface="Arial" panose="020B0604020202020204" pitchFamily="34" charset="0"/>
                <a:cs typeface="Arial" panose="020B0604020202020204" pitchFamily="34" charset="0"/>
              </a:rPr>
              <a:t>Autoimmunerkran-kungen</a:t>
            </a:r>
            <a:r>
              <a:rPr lang="de-DE" altLang="pt-PT" sz="1800" dirty="0" smtClean="0">
                <a:solidFill>
                  <a:schemeClr val="bg1"/>
                </a:solidFill>
                <a:latin typeface="Arial" panose="020B0604020202020204" pitchFamily="34" charset="0"/>
                <a:cs typeface="Arial" panose="020B0604020202020204" pitchFamily="34" charset="0"/>
              </a:rPr>
              <a:t> vorliegen, zu einem erhöhten Tumorrisiko führen, dann lässt sich dieses Risiko durch die Anwendung von Gelée Royal möglicherweise indirekt senken. Die persönlichen Erfahrungen drängen mich dazu, die Studienlage zu diesem möglichen Zusammenhang in den nächsten Monaten genauer zu untersuchen.</a:t>
            </a:r>
          </a:p>
          <a:p>
            <a:pPr marL="0" indent="0" algn="just">
              <a:buNone/>
              <a:tabLst>
                <a:tab pos="447675" algn="l"/>
              </a:tabLst>
            </a:pPr>
            <a:endParaRPr lang="de-DE" altLang="pt-PT" sz="1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12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endParaRPr lang="de-DE" altLang="pt-PT" sz="1800" dirty="0" smtClean="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Immunsystemunterstützung durch Bienenprodukte – Gelée Royal</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39</a:t>
            </a:fld>
            <a:endParaRPr lang="en-US" dirty="0"/>
          </a:p>
        </p:txBody>
      </p:sp>
    </p:spTree>
    <p:extLst>
      <p:ext uri="{BB962C8B-B14F-4D97-AF65-F5344CB8AC3E}">
        <p14:creationId xmlns:p14="http://schemas.microsoft.com/office/powerpoint/2010/main" val="181922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normAutofit/>
          </a:bodyPr>
          <a:lstStyle/>
          <a:p>
            <a:r>
              <a:rPr lang="de-DE" altLang="pt-PT" sz="3200" b="1" dirty="0" smtClean="0">
                <a:effectLst>
                  <a:outerShdw blurRad="38100" dist="38100" dir="2700000" algn="tl">
                    <a:srgbClr val="FFFFFF"/>
                  </a:outerShdw>
                </a:effectLst>
              </a:rPr>
              <a:t>Präsentation - Verlinkungen</a:t>
            </a:r>
            <a:endParaRPr lang="de-DE" sz="3200" dirty="0"/>
          </a:p>
        </p:txBody>
      </p:sp>
      <p:sp>
        <p:nvSpPr>
          <p:cNvPr id="3" name="Inhaltsplatzhalter 2"/>
          <p:cNvSpPr>
            <a:spLocks noGrp="1"/>
          </p:cNvSpPr>
          <p:nvPr>
            <p:ph idx="1"/>
          </p:nvPr>
        </p:nvSpPr>
        <p:spPr>
          <a:xfrm>
            <a:off x="325289" y="2336872"/>
            <a:ext cx="4470648" cy="4260479"/>
          </a:xfrm>
        </p:spPr>
        <p:txBody>
          <a:bodyPr>
            <a:normAutofit/>
          </a:bodyPr>
          <a:lstStyle/>
          <a:p>
            <a:pPr marL="0" indent="0" algn="just">
              <a:buNone/>
            </a:pPr>
            <a:r>
              <a:rPr lang="de-DE" sz="2000" dirty="0" smtClean="0">
                <a:solidFill>
                  <a:schemeClr val="bg1"/>
                </a:solidFill>
              </a:rPr>
              <a:t>In dieser Präsentation werden viele externe Informationsquellen verlinkt.</a:t>
            </a:r>
          </a:p>
          <a:p>
            <a:pPr marL="0" indent="0" algn="just">
              <a:buNone/>
            </a:pPr>
            <a:r>
              <a:rPr lang="de-DE" sz="2000" dirty="0" smtClean="0">
                <a:solidFill>
                  <a:schemeClr val="bg1"/>
                </a:solidFill>
              </a:rPr>
              <a:t>Diese Hyper-Links erscheinen als farblich oranger und unterstrichener Text.</a:t>
            </a:r>
          </a:p>
          <a:p>
            <a:pPr marL="0" indent="0" algn="just">
              <a:buNone/>
            </a:pPr>
            <a:r>
              <a:rPr lang="de-DE" sz="2000" dirty="0" smtClean="0">
                <a:solidFill>
                  <a:schemeClr val="bg1"/>
                </a:solidFill>
              </a:rPr>
              <a:t>Sie können das Menü zu diesen Hyperlinks mit der rechten Maustaste aufrufen. Dann steht Ihnen die Schaltfläche </a:t>
            </a:r>
            <a:r>
              <a:rPr lang="de-DE" sz="2000" dirty="0" smtClean="0">
                <a:solidFill>
                  <a:srgbClr val="FF0000"/>
                </a:solidFill>
              </a:rPr>
              <a:t>Hyperlink öffnen </a:t>
            </a:r>
            <a:r>
              <a:rPr lang="de-DE" sz="2000" dirty="0" smtClean="0">
                <a:solidFill>
                  <a:schemeClr val="bg1"/>
                </a:solidFill>
              </a:rPr>
              <a:t>zur Verfügung.</a:t>
            </a:r>
            <a:endParaRPr lang="de-DE" sz="20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4</a:t>
            </a:fld>
            <a:endParaRPr lang="en-US"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1"/>
          <a:stretch/>
        </p:blipFill>
        <p:spPr>
          <a:xfrm>
            <a:off x="5580112" y="2492896"/>
            <a:ext cx="2520280" cy="4032448"/>
          </a:xfrm>
          <a:prstGeom prst="rect">
            <a:avLst/>
          </a:prstGeom>
        </p:spPr>
      </p:pic>
      <p:cxnSp>
        <p:nvCxnSpPr>
          <p:cNvPr id="7" name="Gerade Verbindung mit Pfeil 6"/>
          <p:cNvCxnSpPr/>
          <p:nvPr/>
        </p:nvCxnSpPr>
        <p:spPr>
          <a:xfrm>
            <a:off x="4757854" y="4512527"/>
            <a:ext cx="1009505" cy="1076713"/>
          </a:xfrm>
          <a:prstGeom prst="straightConnector1">
            <a:avLst/>
          </a:prstGeom>
          <a:ln>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6631455" y="4601496"/>
            <a:ext cx="1433544" cy="241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388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Nachdem beim Arzt eine Verträglichkeit von Bienenpro-</a:t>
            </a:r>
            <a:r>
              <a:rPr lang="de-DE" altLang="pt-PT" dirty="0" err="1" smtClean="0">
                <a:solidFill>
                  <a:schemeClr val="bg1"/>
                </a:solidFill>
                <a:latin typeface="Arial" panose="020B0604020202020204" pitchFamily="34" charset="0"/>
                <a:cs typeface="Arial" panose="020B0604020202020204" pitchFamily="34" charset="0"/>
              </a:rPr>
              <a:t>dukten</a:t>
            </a:r>
            <a:r>
              <a:rPr lang="de-DE" altLang="pt-PT" dirty="0" smtClean="0">
                <a:solidFill>
                  <a:schemeClr val="bg1"/>
                </a:solidFill>
                <a:latin typeface="Arial" panose="020B0604020202020204" pitchFamily="34" charset="0"/>
                <a:cs typeface="Arial" panose="020B0604020202020204" pitchFamily="34" charset="0"/>
              </a:rPr>
              <a:t> festgestellt wurde und keine Erkrankungen wie z.B. Diabetes vorliegen, können Sie in Absprache mit Ihrem Arzt eine Reihe von Bienenprodukten in Ihren Ernährungsplan mit aufnehmen. (keine unbekannte Ware aus dem Supermarkt)</a:t>
            </a:r>
          </a:p>
          <a:p>
            <a:pPr marL="0" indent="0">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Honig: 		0,7 g pro kg Körpergewicht</a:t>
            </a:r>
          </a:p>
          <a:p>
            <a:pPr marL="0" indent="0">
              <a:buNone/>
              <a:tabLst>
                <a:tab pos="447675" algn="l"/>
              </a:tabLst>
            </a:pPr>
            <a:r>
              <a:rPr lang="de-DE" altLang="pt-PT" dirty="0">
                <a:solidFill>
                  <a:schemeClr val="bg1"/>
                </a:solidFill>
                <a:latin typeface="Arial" panose="020B0604020202020204" pitchFamily="34" charset="0"/>
                <a:cs typeface="Arial" panose="020B0604020202020204" pitchFamily="34" charset="0"/>
              </a:rPr>
              <a:t>Pollen/Bienenbrot:	0,3 g pro kg Körpergewicht</a:t>
            </a:r>
          </a:p>
          <a:p>
            <a:pPr marL="0" indent="0">
              <a:buNone/>
              <a:tabLst>
                <a:tab pos="447675" algn="l"/>
              </a:tabLst>
            </a:pPr>
            <a:r>
              <a:rPr lang="de-DE" altLang="pt-PT" dirty="0">
                <a:solidFill>
                  <a:schemeClr val="bg1"/>
                </a:solidFill>
                <a:latin typeface="Arial" panose="020B0604020202020204" pitchFamily="34" charset="0"/>
                <a:cs typeface="Arial" panose="020B0604020202020204" pitchFamily="34" charset="0"/>
              </a:rPr>
              <a:t>Gelée Royal:		30 mg pro kg Körpergewicht</a:t>
            </a:r>
          </a:p>
          <a:p>
            <a:pPr marL="0" indent="0">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Propolis:		10 mg pro kg Körpergewicht</a:t>
            </a:r>
          </a:p>
          <a:p>
            <a:pPr marL="0" indent="0">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a:t>
            </a:r>
            <a:r>
              <a:rPr lang="de-DE" altLang="pt-PT" dirty="0" smtClean="0">
                <a:solidFill>
                  <a:schemeClr val="bg1"/>
                </a:solidFill>
                <a:latin typeface="Arial" panose="020B0604020202020204" pitchFamily="34" charset="0"/>
                <a:cs typeface="Arial" panose="020B0604020202020204" pitchFamily="34" charset="0"/>
                <a:hlinkClick r:id="rId3"/>
              </a:rPr>
              <a:t>Merkblatt zur Lagerung von Bienenprodukten</a:t>
            </a:r>
            <a:r>
              <a:rPr lang="de-DE" altLang="pt-PT" dirty="0" smtClean="0">
                <a:solidFill>
                  <a:schemeClr val="bg1"/>
                </a:solidFill>
                <a:latin typeface="Arial" panose="020B0604020202020204" pitchFamily="34" charset="0"/>
                <a:cs typeface="Arial" panose="020B0604020202020204" pitchFamily="34" charset="0"/>
              </a:rPr>
              <a:t>)</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Immunsystemunterstützung durch Bienenprodukte - Beispiele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40</a:t>
            </a:fld>
            <a:endParaRPr lang="en-US" dirty="0"/>
          </a:p>
        </p:txBody>
      </p:sp>
    </p:spTree>
    <p:extLst>
      <p:ext uri="{BB962C8B-B14F-4D97-AF65-F5344CB8AC3E}">
        <p14:creationId xmlns:p14="http://schemas.microsoft.com/office/powerpoint/2010/main" val="530228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4000" y="2204864"/>
            <a:ext cx="8388464" cy="4536504"/>
          </a:xfrm>
        </p:spPr>
        <p:txBody>
          <a:bodyPr>
            <a:noAutofit/>
          </a:bodyPr>
          <a:lstStyle/>
          <a:p>
            <a:pPr marL="0" indent="0" algn="just">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Es gibt inzwischen einige Kochbücher zur </a:t>
            </a:r>
            <a:r>
              <a:rPr lang="de-DE" altLang="pt-PT" sz="1800" dirty="0" smtClean="0">
                <a:solidFill>
                  <a:schemeClr val="bg1"/>
                </a:solidFill>
                <a:latin typeface="Arial" panose="020B0604020202020204" pitchFamily="34" charset="0"/>
                <a:cs typeface="Arial" panose="020B0604020202020204" pitchFamily="34" charset="0"/>
                <a:hlinkClick r:id="rId3"/>
              </a:rPr>
              <a:t>Anti-Krebs-Ernährung</a:t>
            </a:r>
            <a:r>
              <a:rPr lang="de-DE" altLang="pt-PT" sz="1800" dirty="0" smtClean="0">
                <a:solidFill>
                  <a:schemeClr val="bg1"/>
                </a:solidFill>
                <a:latin typeface="Arial" panose="020B0604020202020204" pitchFamily="34" charset="0"/>
                <a:cs typeface="Arial" panose="020B0604020202020204" pitchFamily="34" charset="0"/>
              </a:rPr>
              <a:t>. Beispiele: </a:t>
            </a:r>
          </a:p>
          <a:p>
            <a:pPr marL="0" indent="0" algn="just">
              <a:buNone/>
              <a:tabLst>
                <a:tab pos="447675" algn="l"/>
              </a:tabLst>
            </a:pPr>
            <a:r>
              <a:rPr lang="de-DE" altLang="pt-PT" sz="1200" dirty="0">
                <a:solidFill>
                  <a:schemeClr val="bg1"/>
                </a:solidFill>
                <a:latin typeface="Arial" panose="020B0604020202020204" pitchFamily="34" charset="0"/>
                <a:cs typeface="Arial" panose="020B0604020202020204" pitchFamily="34" charset="0"/>
                <a:hlinkClick r:id="rId4"/>
              </a:rPr>
              <a:t>https://www.thalia.de/shop/home/artikeldetails/ID32026948.html?retn=thdedvbu:devi</a:t>
            </a:r>
            <a:r>
              <a:rPr lang="de-DE" altLang="pt-PT" sz="1200" dirty="0">
                <a:solidFill>
                  <a:schemeClr val="bg1"/>
                </a:solidFill>
                <a:latin typeface="Arial" panose="020B0604020202020204" pitchFamily="34" charset="0"/>
                <a:cs typeface="Arial" panose="020B0604020202020204" pitchFamily="34" charset="0"/>
              </a:rPr>
              <a:t>  </a:t>
            </a:r>
            <a:endParaRPr lang="de-DE" altLang="pt-PT" sz="2000" dirty="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200" dirty="0" smtClean="0">
                <a:solidFill>
                  <a:schemeClr val="bg1"/>
                </a:solidFill>
                <a:latin typeface="Arial" panose="020B0604020202020204" pitchFamily="34" charset="0"/>
                <a:cs typeface="Arial" panose="020B0604020202020204" pitchFamily="34" charset="0"/>
                <a:hlinkClick r:id="rId5"/>
              </a:rPr>
              <a:t>https</a:t>
            </a:r>
            <a:r>
              <a:rPr lang="de-DE" altLang="pt-PT" sz="1200" dirty="0">
                <a:solidFill>
                  <a:schemeClr val="bg1"/>
                </a:solidFill>
                <a:latin typeface="Arial" panose="020B0604020202020204" pitchFamily="34" charset="0"/>
                <a:cs typeface="Arial" panose="020B0604020202020204" pitchFamily="34" charset="0"/>
                <a:hlinkClick r:id="rId5"/>
              </a:rPr>
              <a:t>://</a:t>
            </a:r>
            <a:r>
              <a:rPr lang="de-DE" altLang="pt-PT" sz="1200" dirty="0" smtClean="0">
                <a:solidFill>
                  <a:schemeClr val="bg1"/>
                </a:solidFill>
                <a:latin typeface="Arial" panose="020B0604020202020204" pitchFamily="34" charset="0"/>
                <a:cs typeface="Arial" panose="020B0604020202020204" pitchFamily="34" charset="0"/>
                <a:hlinkClick r:id="rId5"/>
              </a:rPr>
              <a:t>www.amazon.de/Die-neue-Anti-Krebs-</a:t>
            </a:r>
            <a:r>
              <a:rPr lang="de-DE" altLang="pt-PT" sz="1200" dirty="0" err="1" smtClean="0">
                <a:solidFill>
                  <a:schemeClr val="bg1"/>
                </a:solidFill>
                <a:latin typeface="Arial" panose="020B0604020202020204" pitchFamily="34" charset="0"/>
                <a:cs typeface="Arial" panose="020B0604020202020204" pitchFamily="34" charset="0"/>
                <a:hlinkClick r:id="rId5"/>
              </a:rPr>
              <a:t>Ernärung</a:t>
            </a:r>
            <a:r>
              <a:rPr lang="de-DE" altLang="pt-PT" sz="1200" dirty="0" smtClean="0">
                <a:solidFill>
                  <a:schemeClr val="bg1"/>
                </a:solidFill>
                <a:latin typeface="Arial" panose="020B0604020202020204" pitchFamily="34" charset="0"/>
                <a:cs typeface="Arial" panose="020B0604020202020204" pitchFamily="34" charset="0"/>
                <a:hlinkClick r:id="rId5"/>
              </a:rPr>
              <a:t>-Krebs-Gen-stoppen/</a:t>
            </a:r>
            <a:r>
              <a:rPr lang="de-DE" altLang="pt-PT" sz="1200" dirty="0" err="1" smtClean="0">
                <a:solidFill>
                  <a:schemeClr val="bg1"/>
                </a:solidFill>
                <a:latin typeface="Arial" panose="020B0604020202020204" pitchFamily="34" charset="0"/>
                <a:cs typeface="Arial" panose="020B0604020202020204" pitchFamily="34" charset="0"/>
                <a:hlinkClick r:id="rId5"/>
              </a:rPr>
              <a:t>dp</a:t>
            </a:r>
            <a:r>
              <a:rPr lang="de-DE" altLang="pt-PT" sz="1200" dirty="0" smtClean="0">
                <a:solidFill>
                  <a:schemeClr val="bg1"/>
                </a:solidFill>
                <a:latin typeface="Arial" panose="020B0604020202020204" pitchFamily="34" charset="0"/>
                <a:cs typeface="Arial" panose="020B0604020202020204" pitchFamily="34" charset="0"/>
                <a:hlinkClick r:id="rId5"/>
              </a:rPr>
              <a:t>/3833816635</a:t>
            </a:r>
            <a:endParaRPr lang="de-DE" altLang="pt-PT" sz="1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200" dirty="0">
                <a:solidFill>
                  <a:schemeClr val="bg1"/>
                </a:solidFill>
                <a:latin typeface="Arial" panose="020B0604020202020204" pitchFamily="34" charset="0"/>
                <a:cs typeface="Arial" panose="020B0604020202020204" pitchFamily="34" charset="0"/>
                <a:hlinkClick r:id="rId6"/>
              </a:rPr>
              <a:t>https://</a:t>
            </a:r>
            <a:r>
              <a:rPr lang="de-DE" altLang="pt-PT" sz="1200" dirty="0" smtClean="0">
                <a:solidFill>
                  <a:schemeClr val="bg1"/>
                </a:solidFill>
                <a:latin typeface="Arial" panose="020B0604020202020204" pitchFamily="34" charset="0"/>
                <a:cs typeface="Arial" panose="020B0604020202020204" pitchFamily="34" charset="0"/>
                <a:hlinkClick r:id="rId6"/>
              </a:rPr>
              <a:t>www.amazon.de/Krebs-Kochbuch-unterstützen-Präventives-Gesundheit/</a:t>
            </a:r>
            <a:r>
              <a:rPr lang="de-DE" altLang="pt-PT" sz="1200" dirty="0" err="1" smtClean="0">
                <a:solidFill>
                  <a:schemeClr val="bg1"/>
                </a:solidFill>
                <a:latin typeface="Arial" panose="020B0604020202020204" pitchFamily="34" charset="0"/>
                <a:cs typeface="Arial" panose="020B0604020202020204" pitchFamily="34" charset="0"/>
                <a:hlinkClick r:id="rId6"/>
              </a:rPr>
              <a:t>dp</a:t>
            </a:r>
            <a:r>
              <a:rPr lang="de-DE" altLang="pt-PT" sz="1200" dirty="0" smtClean="0">
                <a:solidFill>
                  <a:schemeClr val="bg1"/>
                </a:solidFill>
                <a:latin typeface="Arial" panose="020B0604020202020204" pitchFamily="34" charset="0"/>
                <a:cs typeface="Arial" panose="020B0604020202020204" pitchFamily="34" charset="0"/>
                <a:hlinkClick r:id="rId6"/>
              </a:rPr>
              <a:t>/395961151X</a:t>
            </a:r>
            <a:endParaRPr lang="de-DE" altLang="pt-PT" sz="1200" dirty="0" smtClean="0">
              <a:solidFill>
                <a:schemeClr val="bg1"/>
              </a:solidFill>
              <a:latin typeface="Arial" panose="020B0604020202020204" pitchFamily="34" charset="0"/>
              <a:cs typeface="Arial" panose="020B0604020202020204" pitchFamily="34" charset="0"/>
            </a:endParaRPr>
          </a:p>
          <a:p>
            <a:pPr marL="0" indent="0" algn="just">
              <a:buNone/>
              <a:tabLst>
                <a:tab pos="447675" algn="l"/>
              </a:tabLst>
            </a:pPr>
            <a:r>
              <a:rPr lang="de-DE" altLang="pt-PT" sz="1200" dirty="0">
                <a:solidFill>
                  <a:schemeClr val="bg1"/>
                </a:solidFill>
                <a:latin typeface="Arial" panose="020B0604020202020204" pitchFamily="34" charset="0"/>
                <a:cs typeface="Arial" panose="020B0604020202020204" pitchFamily="34" charset="0"/>
                <a:hlinkClick r:id="rId7"/>
              </a:rPr>
              <a:t>http://</a:t>
            </a:r>
            <a:r>
              <a:rPr lang="de-DE" altLang="pt-PT" sz="1200" dirty="0" smtClean="0">
                <a:solidFill>
                  <a:schemeClr val="bg1"/>
                </a:solidFill>
                <a:latin typeface="Arial" panose="020B0604020202020204" pitchFamily="34" charset="0"/>
                <a:cs typeface="Arial" panose="020B0604020202020204" pitchFamily="34" charset="0"/>
                <a:hlinkClick r:id="rId7"/>
              </a:rPr>
              <a:t>www.dr-schnitzer-buecher-neu.de/Schnitzer-Intensivkost-Schnitzer-Normalkost/de</a:t>
            </a:r>
            <a:r>
              <a:rPr lang="de-DE" altLang="pt-PT" sz="1200" dirty="0" smtClean="0">
                <a:solidFill>
                  <a:schemeClr val="bg1"/>
                </a:solidFill>
                <a:latin typeface="Arial" panose="020B0604020202020204" pitchFamily="34" charset="0"/>
                <a:cs typeface="Arial" panose="020B0604020202020204" pitchFamily="34" charset="0"/>
              </a:rPr>
              <a:t>; </a:t>
            </a:r>
            <a:r>
              <a:rPr lang="de-DE" altLang="pt-PT" sz="1200" dirty="0" smtClean="0">
                <a:solidFill>
                  <a:schemeClr val="bg1"/>
                </a:solidFill>
                <a:latin typeface="Arial" panose="020B0604020202020204" pitchFamily="34" charset="0"/>
                <a:cs typeface="Arial" panose="020B0604020202020204" pitchFamily="34" charset="0"/>
                <a:hlinkClick r:id="rId8"/>
              </a:rPr>
              <a:t>Nachricht</a:t>
            </a:r>
            <a:r>
              <a:rPr lang="de-DE" altLang="pt-PT" sz="1200" dirty="0" smtClean="0">
                <a:solidFill>
                  <a:schemeClr val="bg1"/>
                </a:solidFill>
                <a:latin typeface="Arial" panose="020B0604020202020204" pitchFamily="34" charset="0"/>
                <a:cs typeface="Arial" panose="020B0604020202020204" pitchFamily="34" charset="0"/>
              </a:rPr>
              <a:t>  </a:t>
            </a:r>
          </a:p>
          <a:p>
            <a:pPr marL="0" indent="0" algn="just">
              <a:buNone/>
              <a:tabLst>
                <a:tab pos="447675" algn="l"/>
              </a:tabLst>
            </a:pPr>
            <a:r>
              <a:rPr lang="de-DE" altLang="pt-PT" sz="1800" dirty="0" smtClean="0">
                <a:solidFill>
                  <a:schemeClr val="bg1"/>
                </a:solidFill>
                <a:latin typeface="Arial" panose="020B0604020202020204" pitchFamily="34" charset="0"/>
                <a:cs typeface="Arial" panose="020B0604020202020204" pitchFamily="34" charset="0"/>
              </a:rPr>
              <a:t>Nutzen Sie Ihre Zeit, bevor bei Ihnen Tumore entstehen können!</a:t>
            </a:r>
          </a:p>
        </p:txBody>
      </p:sp>
      <p:sp>
        <p:nvSpPr>
          <p:cNvPr id="2" name="Título 1"/>
          <p:cNvSpPr>
            <a:spLocks noGrp="1"/>
          </p:cNvSpPr>
          <p:nvPr>
            <p:ph type="title"/>
          </p:nvPr>
        </p:nvSpPr>
        <p:spPr>
          <a:xfrm>
            <a:off x="323999" y="609186"/>
            <a:ext cx="7200000" cy="1368152"/>
          </a:xfrm>
        </p:spPr>
        <p:txBody>
          <a:bodyPr>
            <a:normAutofit fontScale="90000"/>
          </a:bodyPr>
          <a:lstStyle/>
          <a:p>
            <a:r>
              <a:rPr lang="de-DE" altLang="pt-PT" sz="3200" b="1" dirty="0" smtClean="0">
                <a:effectLst>
                  <a:outerShdw blurRad="38100" dist="38100" dir="2700000" algn="tl">
                    <a:srgbClr val="FFFFFF"/>
                  </a:outerShdw>
                </a:effectLst>
              </a:rPr>
              <a:t>Tumorprävention durch </a:t>
            </a:r>
            <a:r>
              <a:rPr lang="de-DE" altLang="pt-PT" sz="3200" b="1" dirty="0" smtClean="0">
                <a:effectLst>
                  <a:outerShdw blurRad="38100" dist="38100" dir="2700000" algn="tl">
                    <a:srgbClr val="FFFFFF"/>
                  </a:outerShdw>
                </a:effectLst>
                <a:hlinkClick r:id="rId9"/>
              </a:rPr>
              <a:t>Nahrungsmittel</a:t>
            </a:r>
            <a:r>
              <a:rPr lang="de-DE" altLang="pt-PT" sz="3200" b="1" dirty="0" smtClean="0">
                <a:effectLst>
                  <a:outerShdw blurRad="38100" dist="38100" dir="2700000" algn="tl">
                    <a:srgbClr val="FFFFFF"/>
                  </a:outerShdw>
                </a:effectLst>
              </a:rPr>
              <a:t> und </a:t>
            </a:r>
            <a:r>
              <a:rPr lang="de-DE" altLang="pt-PT" sz="3200" b="1" dirty="0" smtClean="0">
                <a:effectLst>
                  <a:outerShdw blurRad="38100" dist="38100" dir="2700000" algn="tl">
                    <a:srgbClr val="FFFFFF"/>
                  </a:outerShdw>
                </a:effectLst>
                <a:hlinkClick r:id="rId10"/>
              </a:rPr>
              <a:t>Mikronährstoffe</a:t>
            </a:r>
            <a:r>
              <a:rPr lang="de-DE" altLang="pt-PT" sz="3200" b="1" dirty="0" smtClean="0">
                <a:effectLst>
                  <a:outerShdw blurRad="38100" dist="38100" dir="2700000" algn="tl">
                    <a:srgbClr val="FFFFFF"/>
                  </a:outerShdw>
                </a:effectLst>
              </a:rPr>
              <a:t> - Beispiele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41</a:t>
            </a:fld>
            <a:endParaRPr lang="en-US" dirty="0"/>
          </a:p>
        </p:txBody>
      </p:sp>
      <p:pic>
        <p:nvPicPr>
          <p:cNvPr id="6" name="Grafik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536" y="4149081"/>
            <a:ext cx="1580814" cy="2232248"/>
          </a:xfrm>
          <a:prstGeom prst="rect">
            <a:avLst/>
          </a:prstGeom>
        </p:spPr>
      </p:pic>
      <p:pic>
        <p:nvPicPr>
          <p:cNvPr id="7" name="Grafik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67744" y="4149081"/>
            <a:ext cx="1615555" cy="2232247"/>
          </a:xfrm>
          <a:prstGeom prst="rect">
            <a:avLst/>
          </a:prstGeom>
        </p:spPr>
      </p:pic>
      <p:pic>
        <p:nvPicPr>
          <p:cNvPr id="8" name="Grafik 7"/>
          <p:cNvPicPr>
            <a:picLocks noChangeAspect="1"/>
          </p:cNvPicPr>
          <p:nvPr/>
        </p:nvPicPr>
        <p:blipFill>
          <a:blip r:embed="rId13"/>
          <a:stretch>
            <a:fillRect/>
          </a:stretch>
        </p:blipFill>
        <p:spPr>
          <a:xfrm>
            <a:off x="4211960" y="4149081"/>
            <a:ext cx="1665856" cy="2232247"/>
          </a:xfrm>
          <a:prstGeom prst="rect">
            <a:avLst/>
          </a:prstGeom>
        </p:spPr>
      </p:pic>
      <p:pic>
        <p:nvPicPr>
          <p:cNvPr id="4" name="Grafik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6642" y="4149080"/>
            <a:ext cx="1787372" cy="2232247"/>
          </a:xfrm>
          <a:prstGeom prst="rect">
            <a:avLst/>
          </a:prstGeom>
        </p:spPr>
      </p:pic>
    </p:spTree>
    <p:extLst>
      <p:ext uri="{BB962C8B-B14F-4D97-AF65-F5344CB8AC3E}">
        <p14:creationId xmlns:p14="http://schemas.microsoft.com/office/powerpoint/2010/main" val="1342525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normAutofit/>
          </a:bodyPr>
          <a:lstStyle/>
          <a:p>
            <a:r>
              <a:rPr lang="de-DE" altLang="pt-PT" sz="3200" b="1" dirty="0">
                <a:effectLst>
                  <a:outerShdw blurRad="38100" dist="38100" dir="2700000" algn="tl">
                    <a:srgbClr val="FFFFFF"/>
                  </a:outerShdw>
                </a:effectLst>
              </a:rPr>
              <a:t>Tumorprävention </a:t>
            </a:r>
            <a:r>
              <a:rPr lang="de-DE" altLang="pt-PT" sz="3200" b="1" dirty="0" smtClean="0">
                <a:effectLst>
                  <a:outerShdw blurRad="38100" dist="38100" dir="2700000" algn="tl">
                    <a:srgbClr val="FFFFFF"/>
                  </a:outerShdw>
                </a:effectLst>
              </a:rPr>
              <a:t>durch eine basische Ernährung</a:t>
            </a:r>
            <a:endParaRPr lang="de-DE" sz="3200" dirty="0"/>
          </a:p>
        </p:txBody>
      </p:sp>
      <p:sp>
        <p:nvSpPr>
          <p:cNvPr id="4" name="Foliennummernplatzhalter 3"/>
          <p:cNvSpPr>
            <a:spLocks noGrp="1"/>
          </p:cNvSpPr>
          <p:nvPr>
            <p:ph type="sldNum" sz="quarter" idx="12"/>
          </p:nvPr>
        </p:nvSpPr>
        <p:spPr/>
        <p:txBody>
          <a:bodyPr/>
          <a:lstStyle/>
          <a:p>
            <a:fld id="{EFED3CB9-049B-4F4F-82D1-8A95299C975C}" type="slidenum">
              <a:rPr lang="en-US" smtClean="0"/>
              <a:pPr/>
              <a:t>42</a:t>
            </a:fld>
            <a:endParaRPr lang="en-US" dirty="0"/>
          </a:p>
        </p:txBody>
      </p:sp>
      <p:sp>
        <p:nvSpPr>
          <p:cNvPr id="5" name="Rectangle 3"/>
          <p:cNvSpPr>
            <a:spLocks noGrp="1" noChangeArrowheads="1"/>
          </p:cNvSpPr>
          <p:nvPr>
            <p:ph idx="1"/>
          </p:nvPr>
        </p:nvSpPr>
        <p:spPr>
          <a:xfrm>
            <a:off x="325289" y="2336872"/>
            <a:ext cx="8359080" cy="4332487"/>
          </a:xfrm>
        </p:spPr>
        <p:txBody>
          <a:bodyPr>
            <a:normAutofit/>
          </a:bodyPr>
          <a:lstStyle/>
          <a:p>
            <a:pPr marL="0" indent="0">
              <a:lnSpc>
                <a:spcPct val="100000"/>
              </a:lnSpc>
              <a:buNone/>
              <a:tabLst>
                <a:tab pos="447675" algn="l"/>
              </a:tabLst>
            </a:pPr>
            <a:r>
              <a:rPr lang="de-DE" altLang="pt-PT" sz="1800" dirty="0">
                <a:solidFill>
                  <a:schemeClr val="bg1"/>
                </a:solidFill>
                <a:cs typeface="Arial" panose="020B0604020202020204" pitchFamily="34" charset="0"/>
              </a:rPr>
              <a:t>Testverfahren zur Erkennung einer chronisch latenten Übersäuerung (Azidose)</a:t>
            </a:r>
            <a:endParaRPr lang="de-DE" sz="1800" dirty="0" smtClean="0">
              <a:solidFill>
                <a:schemeClr val="bg1"/>
              </a:solidFill>
              <a:cs typeface="Arial" panose="020B0604020202020204" pitchFamily="34" charset="0"/>
              <a:hlinkClick r:id="rId2"/>
            </a:endParaRPr>
          </a:p>
          <a:p>
            <a:pPr marL="0" indent="0">
              <a:lnSpc>
                <a:spcPct val="100000"/>
              </a:lnSpc>
              <a:buNone/>
              <a:tabLst>
                <a:tab pos="447675" algn="l"/>
              </a:tabLst>
            </a:pPr>
            <a:r>
              <a:rPr lang="de-DE" sz="1800" dirty="0" smtClean="0">
                <a:solidFill>
                  <a:schemeClr val="bg1"/>
                </a:solidFill>
                <a:cs typeface="Arial" panose="020B0604020202020204" pitchFamily="34" charset="0"/>
                <a:hlinkClick r:id="rId2"/>
              </a:rPr>
              <a:t>Komplexe Messverfahren.</a:t>
            </a:r>
            <a:r>
              <a:rPr lang="de-DE" sz="1800" dirty="0">
                <a:solidFill>
                  <a:schemeClr val="bg1"/>
                </a:solidFill>
                <a:cs typeface="Arial" panose="020B0604020202020204" pitchFamily="34" charset="0"/>
              </a:rPr>
              <a:t> </a:t>
            </a:r>
            <a:endParaRPr lang="de-DE" sz="1800" dirty="0" smtClean="0">
              <a:solidFill>
                <a:schemeClr val="bg1"/>
              </a:solidFill>
              <a:cs typeface="Arial" panose="020B0604020202020204" pitchFamily="34" charset="0"/>
            </a:endParaRPr>
          </a:p>
          <a:p>
            <a:pPr marL="0" indent="0">
              <a:lnSpc>
                <a:spcPct val="100000"/>
              </a:lnSpc>
              <a:buNone/>
              <a:tabLst>
                <a:tab pos="447675" algn="l"/>
              </a:tabLst>
            </a:pPr>
            <a:r>
              <a:rPr lang="de-DE" sz="1800" dirty="0" smtClean="0">
                <a:solidFill>
                  <a:schemeClr val="bg1"/>
                </a:solidFill>
                <a:cs typeface="Arial" panose="020B0604020202020204" pitchFamily="34" charset="0"/>
                <a:hlinkClick r:id="rId3"/>
              </a:rPr>
              <a:t>http</a:t>
            </a:r>
            <a:r>
              <a:rPr lang="de-DE" sz="1800" dirty="0">
                <a:solidFill>
                  <a:schemeClr val="bg1"/>
                </a:solidFill>
                <a:cs typeface="Arial" panose="020B0604020202020204" pitchFamily="34" charset="0"/>
                <a:hlinkClick r:id="rId3"/>
              </a:rPr>
              <a:t>://www.saeure-basen-ratgeber.de</a:t>
            </a:r>
            <a:r>
              <a:rPr lang="de-DE" sz="1800" dirty="0" smtClean="0">
                <a:solidFill>
                  <a:schemeClr val="bg1"/>
                </a:solidFill>
                <a:cs typeface="Arial" panose="020B0604020202020204" pitchFamily="34" charset="0"/>
                <a:hlinkClick r:id="rId3"/>
              </a:rPr>
              <a:t>/</a:t>
            </a:r>
            <a:r>
              <a:rPr lang="de-DE" sz="1800" dirty="0" smtClean="0">
                <a:solidFill>
                  <a:schemeClr val="bg1"/>
                </a:solidFill>
                <a:cs typeface="Arial" panose="020B0604020202020204" pitchFamily="34" charset="0"/>
              </a:rPr>
              <a:t> </a:t>
            </a:r>
          </a:p>
          <a:p>
            <a:pPr marL="0" indent="0">
              <a:lnSpc>
                <a:spcPct val="100000"/>
              </a:lnSpc>
              <a:buNone/>
              <a:tabLst>
                <a:tab pos="447675" algn="l"/>
              </a:tabLst>
            </a:pPr>
            <a:endParaRPr lang="de-DE" sz="1800" dirty="0">
              <a:solidFill>
                <a:schemeClr val="bg1"/>
              </a:solidFill>
              <a:cs typeface="Arial" panose="020B0604020202020204" pitchFamily="34" charset="0"/>
            </a:endParaRPr>
          </a:p>
          <a:p>
            <a:pPr marL="0" indent="0">
              <a:lnSpc>
                <a:spcPct val="100000"/>
              </a:lnSpc>
              <a:buNone/>
            </a:pPr>
            <a:r>
              <a:rPr lang="de-DE" sz="1800" dirty="0" smtClean="0">
                <a:solidFill>
                  <a:srgbClr val="FF0000"/>
                </a:solidFill>
              </a:rPr>
              <a:t>Machen Sie sich </a:t>
            </a:r>
            <a:r>
              <a:rPr lang="de-DE" sz="1800" dirty="0">
                <a:solidFill>
                  <a:srgbClr val="FF0000"/>
                </a:solidFill>
              </a:rPr>
              <a:t>bitte die Mühe und </a:t>
            </a:r>
            <a:r>
              <a:rPr lang="de-DE" sz="1800" dirty="0" smtClean="0">
                <a:solidFill>
                  <a:srgbClr val="FF0000"/>
                </a:solidFill>
              </a:rPr>
              <a:t>rechnen </a:t>
            </a:r>
            <a:r>
              <a:rPr lang="de-DE" sz="1800" dirty="0">
                <a:solidFill>
                  <a:srgbClr val="FF0000"/>
                </a:solidFill>
              </a:rPr>
              <a:t>einmal anhand der verlinkten Tabelle </a:t>
            </a:r>
            <a:r>
              <a:rPr lang="de-DE" sz="1800" dirty="0" smtClean="0">
                <a:solidFill>
                  <a:srgbClr val="FF0000"/>
                </a:solidFill>
              </a:rPr>
              <a:t>Ihre </a:t>
            </a:r>
            <a:r>
              <a:rPr lang="de-DE" sz="1800" dirty="0">
                <a:solidFill>
                  <a:srgbClr val="FF0000"/>
                </a:solidFill>
              </a:rPr>
              <a:t>täglichen Nahrungsmittel zusammen, ob </a:t>
            </a:r>
            <a:r>
              <a:rPr lang="de-DE" sz="1800" dirty="0" smtClean="0">
                <a:solidFill>
                  <a:srgbClr val="FF0000"/>
                </a:solidFill>
              </a:rPr>
              <a:t>Sie sich </a:t>
            </a:r>
            <a:r>
              <a:rPr lang="de-DE" sz="1800" dirty="0">
                <a:solidFill>
                  <a:srgbClr val="FF0000"/>
                </a:solidFill>
              </a:rPr>
              <a:t>überwiegend basisch oder eher sauer </a:t>
            </a:r>
            <a:r>
              <a:rPr lang="de-DE" sz="1800" dirty="0" smtClean="0">
                <a:solidFill>
                  <a:srgbClr val="FF0000"/>
                </a:solidFill>
              </a:rPr>
              <a:t>ernähren!</a:t>
            </a:r>
            <a:endParaRPr lang="de-DE" sz="1800" dirty="0">
              <a:solidFill>
                <a:srgbClr val="FF0000"/>
              </a:solidFill>
            </a:endParaRPr>
          </a:p>
          <a:p>
            <a:pPr marL="0" indent="0">
              <a:buNone/>
              <a:tabLst>
                <a:tab pos="447675" algn="l"/>
              </a:tabLst>
            </a:pPr>
            <a:r>
              <a:rPr lang="de-DE" sz="1800" u="sng" dirty="0">
                <a:hlinkClick r:id="rId4"/>
              </a:rPr>
              <a:t>https://www.saeure-basen-forum.de/nahrungsmitteltabelle</a:t>
            </a:r>
            <a:endParaRPr lang="de-DE" sz="1800" dirty="0"/>
          </a:p>
          <a:p>
            <a:pPr marL="0" indent="0">
              <a:buNone/>
              <a:tabLst>
                <a:tab pos="447675" algn="l"/>
              </a:tabLst>
            </a:pPr>
            <a:r>
              <a:rPr lang="de-DE" sz="1800" dirty="0">
                <a:solidFill>
                  <a:schemeClr val="bg1"/>
                </a:solidFill>
                <a:latin typeface="Arial" panose="020B0604020202020204" pitchFamily="34" charset="0"/>
                <a:cs typeface="Arial" panose="020B0604020202020204" pitchFamily="34" charset="0"/>
              </a:rPr>
              <a:t>(Quelle: </a:t>
            </a:r>
            <a:r>
              <a:rPr lang="de-DE" sz="1800" dirty="0">
                <a:solidFill>
                  <a:schemeClr val="bg1"/>
                </a:solidFill>
                <a:latin typeface="Arial" panose="020B0604020202020204" pitchFamily="34" charset="0"/>
                <a:cs typeface="Arial" panose="020B0604020202020204" pitchFamily="34" charset="0"/>
                <a:hlinkClick r:id="rId5"/>
              </a:rPr>
              <a:t>https://</a:t>
            </a:r>
            <a:r>
              <a:rPr lang="de-DE" sz="1800" dirty="0" smtClean="0">
                <a:solidFill>
                  <a:schemeClr val="bg1"/>
                </a:solidFill>
                <a:latin typeface="Arial" panose="020B0604020202020204" pitchFamily="34" charset="0"/>
                <a:cs typeface="Arial" panose="020B0604020202020204" pitchFamily="34" charset="0"/>
                <a:hlinkClick r:id="rId5"/>
              </a:rPr>
              <a:t>www.ncbi.nlm.nih.gov/pubmed/7797810</a:t>
            </a:r>
            <a:r>
              <a:rPr lang="de-DE" sz="1800" dirty="0" smtClean="0">
                <a:solidFill>
                  <a:schemeClr val="bg1"/>
                </a:solidFill>
                <a:latin typeface="Arial" panose="020B0604020202020204" pitchFamily="34" charset="0"/>
                <a:cs typeface="Arial" panose="020B0604020202020204" pitchFamily="34" charset="0"/>
              </a:rPr>
              <a:t>) </a:t>
            </a:r>
          </a:p>
          <a:p>
            <a:pPr marL="0" indent="0">
              <a:buNone/>
              <a:tabLst>
                <a:tab pos="447675" algn="l"/>
              </a:tabLst>
            </a:pPr>
            <a:r>
              <a:rPr lang="de-DE" sz="1800" dirty="0" smtClean="0">
                <a:solidFill>
                  <a:schemeClr val="bg1"/>
                </a:solidFill>
                <a:latin typeface="Arial" panose="020B0604020202020204" pitchFamily="34" charset="0"/>
                <a:cs typeface="Arial" panose="020B0604020202020204" pitchFamily="34" charset="0"/>
              </a:rPr>
              <a:t>Als Hilfe dazu stelle </a:t>
            </a:r>
            <a:r>
              <a:rPr lang="de-DE" sz="1800" dirty="0">
                <a:solidFill>
                  <a:schemeClr val="bg1"/>
                </a:solidFill>
                <a:latin typeface="Arial" panose="020B0604020202020204" pitchFamily="34" charset="0"/>
                <a:cs typeface="Arial" panose="020B0604020202020204" pitchFamily="34" charset="0"/>
              </a:rPr>
              <a:t>ich </a:t>
            </a:r>
            <a:r>
              <a:rPr lang="de-DE" sz="1800" dirty="0" smtClean="0">
                <a:solidFill>
                  <a:schemeClr val="bg1"/>
                </a:solidFill>
                <a:latin typeface="Arial" panose="020B0604020202020204" pitchFamily="34" charset="0"/>
                <a:cs typeface="Arial" panose="020B0604020202020204" pitchFamily="34" charset="0"/>
              </a:rPr>
              <a:t>Ihnen die </a:t>
            </a:r>
            <a:r>
              <a:rPr lang="de-DE" sz="1800" dirty="0" err="1" smtClean="0">
                <a:solidFill>
                  <a:schemeClr val="bg1"/>
                </a:solidFill>
                <a:latin typeface="Arial" panose="020B0604020202020204" pitchFamily="34" charset="0"/>
                <a:cs typeface="Arial" panose="020B0604020202020204" pitchFamily="34" charset="0"/>
              </a:rPr>
              <a:t>Exceldatei</a:t>
            </a:r>
            <a:r>
              <a:rPr lang="de-DE" sz="1800" dirty="0">
                <a:solidFill>
                  <a:schemeClr val="bg1"/>
                </a:solidFill>
                <a:latin typeface="Arial" panose="020B0604020202020204" pitchFamily="34" charset="0"/>
                <a:cs typeface="Arial" panose="020B0604020202020204" pitchFamily="34" charset="0"/>
              </a:rPr>
              <a:t> </a:t>
            </a:r>
            <a:r>
              <a:rPr lang="de-DE" sz="1800" dirty="0" smtClean="0">
                <a:solidFill>
                  <a:schemeClr val="bg1"/>
                </a:solidFill>
                <a:latin typeface="Arial" panose="020B0604020202020204" pitchFamily="34" charset="0"/>
                <a:cs typeface="Arial" panose="020B0604020202020204" pitchFamily="34" charset="0"/>
              </a:rPr>
              <a:t>„Tägliche </a:t>
            </a:r>
            <a:r>
              <a:rPr lang="de-DE" sz="1800" dirty="0">
                <a:solidFill>
                  <a:schemeClr val="bg1"/>
                </a:solidFill>
                <a:latin typeface="Arial" panose="020B0604020202020204" pitchFamily="34" charset="0"/>
                <a:cs typeface="Arial" panose="020B0604020202020204" pitchFamily="34" charset="0"/>
              </a:rPr>
              <a:t>Nahrungsmittel - Säure - Basen </a:t>
            </a:r>
            <a:r>
              <a:rPr lang="de-DE" sz="1800" dirty="0" smtClean="0">
                <a:solidFill>
                  <a:schemeClr val="bg1"/>
                </a:solidFill>
                <a:latin typeface="Arial" panose="020B0604020202020204" pitchFamily="34" charset="0"/>
                <a:cs typeface="Arial" panose="020B0604020202020204" pitchFamily="34" charset="0"/>
              </a:rPr>
              <a:t>– Vergleich“ zum Download auf:</a:t>
            </a:r>
          </a:p>
          <a:p>
            <a:pPr marL="0" indent="0">
              <a:buNone/>
              <a:tabLst>
                <a:tab pos="447675" algn="l"/>
              </a:tabLst>
            </a:pPr>
            <a:r>
              <a:rPr lang="de-DE" sz="1800" dirty="0">
                <a:solidFill>
                  <a:schemeClr val="bg1"/>
                </a:solidFill>
                <a:latin typeface="Arial" panose="020B0604020202020204" pitchFamily="34" charset="0"/>
                <a:cs typeface="Arial" panose="020B0604020202020204" pitchFamily="34" charset="0"/>
                <a:hlinkClick r:id="rId6"/>
              </a:rPr>
              <a:t>https://</a:t>
            </a:r>
            <a:r>
              <a:rPr lang="de-DE" sz="1800" dirty="0" smtClean="0">
                <a:solidFill>
                  <a:schemeClr val="bg1"/>
                </a:solidFill>
                <a:latin typeface="Arial" panose="020B0604020202020204" pitchFamily="34" charset="0"/>
                <a:cs typeface="Arial" panose="020B0604020202020204" pitchFamily="34" charset="0"/>
                <a:hlinkClick r:id="rId6"/>
              </a:rPr>
              <a:t>www.bienen-zur-gesundheit.de/</a:t>
            </a:r>
            <a:r>
              <a:rPr lang="de-DE" sz="1800" dirty="0" err="1" smtClean="0">
                <a:solidFill>
                  <a:schemeClr val="bg1"/>
                </a:solidFill>
                <a:latin typeface="Arial" panose="020B0604020202020204" pitchFamily="34" charset="0"/>
                <a:cs typeface="Arial" panose="020B0604020202020204" pitchFamily="34" charset="0"/>
                <a:hlinkClick r:id="rId6"/>
              </a:rPr>
              <a:t>ernährung</a:t>
            </a:r>
            <a:r>
              <a:rPr lang="de-DE" sz="1800" dirty="0" smtClean="0">
                <a:solidFill>
                  <a:schemeClr val="bg1"/>
                </a:solidFill>
                <a:latin typeface="Arial" panose="020B0604020202020204" pitchFamily="34" charset="0"/>
                <a:cs typeface="Arial" panose="020B0604020202020204" pitchFamily="34" charset="0"/>
                <a:hlinkClick r:id="rId6"/>
              </a:rPr>
              <a:t>/</a:t>
            </a:r>
            <a:r>
              <a:rPr lang="de-DE" sz="1800" dirty="0" smtClean="0">
                <a:solidFill>
                  <a:schemeClr val="bg1"/>
                </a:solidFill>
                <a:latin typeface="Arial" panose="020B0604020202020204" pitchFamily="34" charset="0"/>
                <a:cs typeface="Arial" panose="020B0604020202020204" pitchFamily="34" charset="0"/>
              </a:rPr>
              <a:t> </a:t>
            </a:r>
            <a:endParaRPr lang="de-DE" altLang="pt-P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71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4704"/>
            <a:ext cx="4046301" cy="1077218"/>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Tumorvorbeugung – </a:t>
            </a:r>
          </a:p>
          <a:p>
            <a:r>
              <a:rPr lang="de-DE" altLang="pt-PT" sz="3200" b="1" dirty="0" smtClean="0">
                <a:effectLst>
                  <a:outerShdw blurRad="38100" dist="38100" dir="2700000" algn="tl">
                    <a:srgbClr val="FFFFFF"/>
                  </a:outerShdw>
                </a:effectLst>
                <a:hlinkClick r:id="rId2"/>
              </a:rPr>
              <a:t>Eigenverantwortung</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43</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Font typeface="Arial" panose="020B0604020202020204" pitchFamily="34" charset="0"/>
              <a:buNone/>
              <a:tabLst>
                <a:tab pos="447675" algn="l"/>
              </a:tabLst>
            </a:pPr>
            <a:r>
              <a:rPr lang="de-DE" sz="2200" dirty="0" smtClean="0">
                <a:solidFill>
                  <a:schemeClr val="bg1"/>
                </a:solidFill>
                <a:cs typeface="Arial" panose="020B0604020202020204" pitchFamily="34" charset="0"/>
              </a:rPr>
              <a:t>Sie alleine sind für Ihre Gesundheit </a:t>
            </a:r>
            <a:r>
              <a:rPr lang="de-DE" sz="2200" b="1" u="sng" dirty="0" smtClean="0">
                <a:solidFill>
                  <a:srgbClr val="FF0000"/>
                </a:solidFill>
                <a:cs typeface="Arial" panose="020B0604020202020204" pitchFamily="34" charset="0"/>
              </a:rPr>
              <a:t>persönlich</a:t>
            </a:r>
            <a:r>
              <a:rPr lang="de-DE" sz="2200" dirty="0" smtClean="0">
                <a:solidFill>
                  <a:schemeClr val="bg1"/>
                </a:solidFill>
                <a:cs typeface="Arial" panose="020B0604020202020204" pitchFamily="34" charset="0"/>
              </a:rPr>
              <a:t> verantwortlich und nicht Ihr Arzt. Sind Sie nicht bereit Ihre </a:t>
            </a:r>
            <a:r>
              <a:rPr lang="de-DE" sz="2200" dirty="0" smtClean="0">
                <a:solidFill>
                  <a:schemeClr val="bg1"/>
                </a:solidFill>
                <a:cs typeface="Arial" panose="020B0604020202020204" pitchFamily="34" charset="0"/>
                <a:hlinkClick r:id="rId3"/>
              </a:rPr>
              <a:t>Lebens-gewohnheiten</a:t>
            </a:r>
            <a:r>
              <a:rPr lang="de-DE" sz="2200" dirty="0" smtClean="0">
                <a:solidFill>
                  <a:schemeClr val="bg1"/>
                </a:solidFill>
                <a:cs typeface="Arial" panose="020B0604020202020204" pitchFamily="34" charset="0"/>
              </a:rPr>
              <a:t>, die zu Ihrer Tumorerkrankung beitragen können zu ändern, dann ist auch der beste Arzt langfristig machtlos.</a:t>
            </a:r>
          </a:p>
          <a:p>
            <a:pPr marL="0" indent="0" algn="just">
              <a:lnSpc>
                <a:spcPct val="100000"/>
              </a:lnSpc>
              <a:buFont typeface="Arial" panose="020B0604020202020204" pitchFamily="34" charset="0"/>
              <a:buNone/>
              <a:tabLst>
                <a:tab pos="447675" algn="l"/>
              </a:tabLst>
            </a:pPr>
            <a:r>
              <a:rPr lang="de-DE" altLang="pt-PT" sz="2200" dirty="0" smtClean="0">
                <a:solidFill>
                  <a:schemeClr val="bg1"/>
                </a:solidFill>
                <a:cs typeface="Arial" panose="020B0604020202020204" pitchFamily="34" charset="0"/>
              </a:rPr>
              <a:t>Ändern Sie unter ärztlicher Aufsicht Ihre komplette Ernährung. Meiden Sie tumorfördernde Nahrungsmittel, wie weißen Zucker, Wurstwaren, ballaststofffreie und rückstandsreiche Produkte... Ernähren Sie sich </a:t>
            </a:r>
            <a:r>
              <a:rPr lang="de-DE" altLang="pt-PT" sz="2200" dirty="0" smtClean="0">
                <a:solidFill>
                  <a:schemeClr val="bg1"/>
                </a:solidFill>
                <a:cs typeface="Arial" panose="020B0604020202020204" pitchFamily="34" charset="0"/>
                <a:hlinkClick r:id="rId4"/>
              </a:rPr>
              <a:t>basisch</a:t>
            </a:r>
            <a:r>
              <a:rPr lang="de-DE" altLang="pt-PT" sz="2200" dirty="0" smtClean="0">
                <a:solidFill>
                  <a:schemeClr val="bg1"/>
                </a:solidFill>
                <a:cs typeface="Arial" panose="020B0604020202020204" pitchFamily="34" charset="0"/>
              </a:rPr>
              <a:t>! (</a:t>
            </a:r>
            <a:r>
              <a:rPr lang="de-DE" altLang="pt-PT" sz="2200" dirty="0" smtClean="0">
                <a:solidFill>
                  <a:schemeClr val="bg1"/>
                </a:solidFill>
                <a:cs typeface="Arial" panose="020B0604020202020204" pitchFamily="34" charset="0"/>
                <a:hlinkClick r:id="rId5"/>
              </a:rPr>
              <a:t>Tabelle</a:t>
            </a:r>
            <a:r>
              <a:rPr lang="de-DE" altLang="pt-PT" sz="2200" dirty="0" smtClean="0">
                <a:solidFill>
                  <a:schemeClr val="bg1"/>
                </a:solidFill>
                <a:cs typeface="Arial" panose="020B0604020202020204" pitchFamily="34" charset="0"/>
              </a:rPr>
              <a:t>) Essen sie mindesten 50% Rohkost. (Enzyme) </a:t>
            </a:r>
            <a:r>
              <a:rPr lang="de-DE" altLang="pt-PT" sz="2200" dirty="0" smtClean="0">
                <a:solidFill>
                  <a:schemeClr val="bg1"/>
                </a:solidFill>
                <a:cs typeface="Arial" panose="020B0604020202020204" pitchFamily="34" charset="0"/>
                <a:hlinkClick r:id="rId6"/>
              </a:rPr>
              <a:t>Gehen Sie 3-5 mal in der Woche mindestens 30-60 min Schwimmen, Wandern oder Radfahren</a:t>
            </a:r>
            <a:r>
              <a:rPr lang="de-DE" altLang="pt-PT" sz="2200" dirty="0" smtClean="0">
                <a:solidFill>
                  <a:schemeClr val="bg1"/>
                </a:solidFill>
                <a:cs typeface="Arial" panose="020B0604020202020204" pitchFamily="34" charset="0"/>
              </a:rPr>
              <a:t>. Hören Sie mit dem Rauchen und Trinken auf. Überwinden Sie emotionale Konflikte.</a:t>
            </a:r>
            <a:endParaRPr lang="de-DE" altLang="pt-PT" sz="2200" dirty="0">
              <a:solidFill>
                <a:schemeClr val="bg1"/>
              </a:solidFill>
              <a:cs typeface="Arial" panose="020B0604020202020204" pitchFamily="34" charset="0"/>
            </a:endParaRPr>
          </a:p>
        </p:txBody>
      </p:sp>
      <p:pic>
        <p:nvPicPr>
          <p:cNvPr id="3" name="Grafik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40152" y="896681"/>
            <a:ext cx="1368152" cy="831084"/>
          </a:xfrm>
          <a:prstGeom prst="rect">
            <a:avLst/>
          </a:prstGeom>
        </p:spPr>
      </p:pic>
    </p:spTree>
    <p:extLst>
      <p:ext uri="{BB962C8B-B14F-4D97-AF65-F5344CB8AC3E}">
        <p14:creationId xmlns:p14="http://schemas.microsoft.com/office/powerpoint/2010/main" val="3730983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4704"/>
            <a:ext cx="7409593" cy="1077218"/>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Tumorvorbeugung – Tumorbegleitend </a:t>
            </a:r>
          </a:p>
          <a:p>
            <a:r>
              <a:rPr lang="de-DE" altLang="pt-PT" sz="3200" b="1" dirty="0" smtClean="0">
                <a:effectLst>
                  <a:outerShdw blurRad="38100" dist="38100" dir="2700000" algn="tl">
                    <a:srgbClr val="FFFFFF"/>
                  </a:outerShdw>
                </a:effectLst>
              </a:rPr>
              <a:t>Literatur</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44</a:t>
            </a:fld>
            <a:endParaRPr lang="en-US" dirty="0"/>
          </a:p>
        </p:txBody>
      </p:sp>
      <p:sp>
        <p:nvSpPr>
          <p:cNvPr id="18" name="Rectangle 3"/>
          <p:cNvSpPr txBox="1">
            <a:spLocks noChangeArrowheads="1"/>
          </p:cNvSpPr>
          <p:nvPr/>
        </p:nvSpPr>
        <p:spPr>
          <a:xfrm>
            <a:off x="324000" y="2132856"/>
            <a:ext cx="8712496" cy="4653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tabLst>
                <a:tab pos="447675" algn="l"/>
              </a:tabLst>
            </a:pPr>
            <a:r>
              <a:rPr lang="de-DE" altLang="pt-PT" sz="1400" dirty="0" smtClean="0">
                <a:solidFill>
                  <a:schemeClr val="bg1"/>
                </a:solidFill>
                <a:cs typeface="Arial" panose="020B0604020202020204" pitchFamily="34" charset="0"/>
                <a:hlinkClick r:id="rId2"/>
              </a:rPr>
              <a:t>https://www.aerzteblatt.de/archiv/63651/Onkologie-Sport-ist-so-wichtig-wie-ein-Krebsmedikament</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smtClean="0">
                <a:solidFill>
                  <a:schemeClr val="bg1"/>
                </a:solidFill>
                <a:cs typeface="Arial" panose="020B0604020202020204" pitchFamily="34" charset="0"/>
                <a:hlinkClick r:id="rId3"/>
              </a:rPr>
              <a:t>https</a:t>
            </a:r>
            <a:r>
              <a:rPr lang="de-DE" altLang="pt-PT" sz="1400" dirty="0">
                <a:solidFill>
                  <a:schemeClr val="bg1"/>
                </a:solidFill>
                <a:cs typeface="Arial" panose="020B0604020202020204" pitchFamily="34" charset="0"/>
                <a:hlinkClick r:id="rId3"/>
              </a:rPr>
              <a:t>://www.krebsgesellschaft.de/onko-internetportal/basis-informationen-krebs/vorsorge-und-frueherkennung/id-12-einfache-regeln-schuetzen-vor-krebs.html</a:t>
            </a:r>
          </a:p>
          <a:p>
            <a:pPr marL="0" indent="0">
              <a:lnSpc>
                <a:spcPct val="100000"/>
              </a:lnSpc>
              <a:buNone/>
              <a:tabLst>
                <a:tab pos="447675" algn="l"/>
              </a:tabLst>
            </a:pPr>
            <a:r>
              <a:rPr lang="de-DE" altLang="pt-PT" sz="1400" dirty="0">
                <a:solidFill>
                  <a:schemeClr val="bg1"/>
                </a:solidFill>
                <a:cs typeface="Arial" panose="020B0604020202020204" pitchFamily="34" charset="0"/>
                <a:hlinkClick r:id="rId3"/>
              </a:rPr>
              <a:t>http://www.medizinfo.de/krebs/allgemein/vorbeugung.shtml</a:t>
            </a:r>
          </a:p>
          <a:p>
            <a:pPr marL="0" indent="0">
              <a:lnSpc>
                <a:spcPct val="100000"/>
              </a:lnSpc>
              <a:buNone/>
              <a:tabLst>
                <a:tab pos="447675" algn="l"/>
              </a:tabLst>
            </a:pPr>
            <a:r>
              <a:rPr lang="de-DE" altLang="pt-PT" sz="1400" dirty="0">
                <a:solidFill>
                  <a:schemeClr val="bg1"/>
                </a:solidFill>
                <a:cs typeface="Arial" panose="020B0604020202020204" pitchFamily="34" charset="0"/>
                <a:hlinkClick r:id="rId3"/>
              </a:rPr>
              <a:t>https://www.wcrf.org/dietandcancer/contents</a:t>
            </a:r>
            <a:endParaRPr lang="de-DE" altLang="pt-PT" sz="1400" dirty="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4"/>
              </a:rPr>
              <a:t>https://www.wcrf.org/dietandcancer/cancer-prevention-recommendations</a:t>
            </a:r>
            <a:endParaRPr lang="de-DE" altLang="pt-PT" sz="1400" dirty="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5"/>
              </a:rPr>
              <a:t>https://www.ncbi.nlm.nih.gov/pubmed/27049526</a:t>
            </a:r>
            <a:endParaRPr lang="de-DE" altLang="pt-PT" sz="1400" dirty="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6"/>
              </a:rPr>
              <a:t>http://docplayer.org/15454348-Koerperliche-aktivitaet-in-der-tumorpraevention.html</a:t>
            </a:r>
            <a:endParaRPr lang="de-DE" altLang="pt-PT" sz="1400" dirty="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7"/>
              </a:rPr>
              <a:t>http://</a:t>
            </a:r>
            <a:r>
              <a:rPr lang="de-DE" altLang="pt-PT" sz="1400" dirty="0" smtClean="0">
                <a:solidFill>
                  <a:schemeClr val="bg1"/>
                </a:solidFill>
                <a:cs typeface="Arial" panose="020B0604020202020204" pitchFamily="34" charset="0"/>
                <a:hlinkClick r:id="rId7"/>
              </a:rPr>
              <a:t>www.drkoenig.com/media/files/pdf_neu/PraxisKoenig-VitaminDKrebspraevent.pdf</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8"/>
              </a:rPr>
              <a:t>https://</a:t>
            </a:r>
            <a:r>
              <a:rPr lang="de-DE" altLang="pt-PT" sz="1400" dirty="0" smtClean="0">
                <a:solidFill>
                  <a:schemeClr val="bg1"/>
                </a:solidFill>
                <a:cs typeface="Arial" panose="020B0604020202020204" pitchFamily="34" charset="0"/>
                <a:hlinkClick r:id="rId8"/>
              </a:rPr>
              <a:t>www.deutsche-apotheker-zeitung.de/daz-az/2014/daz-13-2014/vitamine-c-und-d-selen-und-carnitin</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9"/>
              </a:rPr>
              <a:t>https://</a:t>
            </a:r>
            <a:r>
              <a:rPr lang="de-DE" altLang="pt-PT" sz="1400" dirty="0" smtClean="0">
                <a:solidFill>
                  <a:schemeClr val="bg1"/>
                </a:solidFill>
                <a:cs typeface="Arial" panose="020B0604020202020204" pitchFamily="34" charset="0"/>
                <a:hlinkClick r:id="rId9"/>
              </a:rPr>
              <a:t>www.laekh.de/images/Hessisches_Aerzteblatt/2017/11_2017/CME_11_2017_Mikronaehrstoffe.pdf</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10"/>
              </a:rPr>
              <a:t>https://</a:t>
            </a:r>
            <a:r>
              <a:rPr lang="de-DE" altLang="pt-PT" sz="1400" dirty="0" smtClean="0">
                <a:solidFill>
                  <a:schemeClr val="bg1"/>
                </a:solidFill>
                <a:cs typeface="Arial" panose="020B0604020202020204" pitchFamily="34" charset="0"/>
                <a:hlinkClick r:id="rId10"/>
              </a:rPr>
              <a:t>www.ndr.de/ratgeber/gesundheit/Krebstherapie-Wie-Ernaehrung-und-Sport-helfen,krebs406.html</a:t>
            </a:r>
            <a:r>
              <a:rPr lang="de-DE" altLang="pt-PT" sz="1400" dirty="0" smtClean="0">
                <a:solidFill>
                  <a:schemeClr val="bg1"/>
                </a:solidFill>
                <a:cs typeface="Arial" panose="020B0604020202020204" pitchFamily="34" charset="0"/>
              </a:rPr>
              <a:t> </a:t>
            </a:r>
          </a:p>
        </p:txBody>
      </p:sp>
    </p:spTree>
    <p:extLst>
      <p:ext uri="{BB962C8B-B14F-4D97-AF65-F5344CB8AC3E}">
        <p14:creationId xmlns:p14="http://schemas.microsoft.com/office/powerpoint/2010/main" val="2408860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7056312" cy="584775"/>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Pflanzeninhaltsstoffe gegen Tumore</a:t>
            </a:r>
            <a:endParaRPr lang="de-DE" altLang="pt-PT" sz="2800" b="1" dirty="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45</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tabLst>
                <a:tab pos="447675" algn="l"/>
              </a:tabLst>
            </a:pPr>
            <a:r>
              <a:rPr lang="de-DE" altLang="pt-PT" sz="1400" dirty="0" smtClean="0">
                <a:solidFill>
                  <a:schemeClr val="bg1"/>
                </a:solidFill>
                <a:cs typeface="Arial" panose="020B0604020202020204" pitchFamily="34" charset="0"/>
                <a:hlinkClick r:id="rId2"/>
              </a:rPr>
              <a:t>2015 gab es den Medizinnobelpreis für Naturstoffe.</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3"/>
              </a:rPr>
              <a:t>Mainzer Wissenschaftler Thomas Efferth erhält CESAR-Preis für </a:t>
            </a:r>
            <a:r>
              <a:rPr lang="de-DE" altLang="pt-PT" sz="1400" dirty="0" err="1">
                <a:solidFill>
                  <a:schemeClr val="bg1"/>
                </a:solidFill>
                <a:cs typeface="Arial" panose="020B0604020202020204" pitchFamily="34" charset="0"/>
                <a:hlinkClick r:id="rId3"/>
              </a:rPr>
              <a:t>translationale</a:t>
            </a:r>
            <a:r>
              <a:rPr lang="de-DE" altLang="pt-PT" sz="1400" dirty="0">
                <a:solidFill>
                  <a:schemeClr val="bg1"/>
                </a:solidFill>
                <a:cs typeface="Arial" panose="020B0604020202020204" pitchFamily="34" charset="0"/>
                <a:hlinkClick r:id="rId3"/>
              </a:rPr>
              <a:t> Krebsforschung 2011</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smtClean="0">
                <a:solidFill>
                  <a:schemeClr val="bg1"/>
                </a:solidFill>
                <a:cs typeface="Arial" panose="020B0604020202020204" pitchFamily="34" charset="0"/>
              </a:rPr>
              <a:t>In </a:t>
            </a:r>
            <a:r>
              <a:rPr lang="de-DE" altLang="pt-PT" sz="1400" dirty="0">
                <a:solidFill>
                  <a:schemeClr val="bg1"/>
                </a:solidFill>
                <a:cs typeface="Arial" panose="020B0604020202020204" pitchFamily="34" charset="0"/>
              </a:rPr>
              <a:t>der Pharmazeutischen Biologie in Mainz arbeitet ein internationales Team von 20 Mitarbeitern an Heilpflanzen aus 30 Ländern zur Erforschung von Pflanzeninhaltsstoffen gegen </a:t>
            </a:r>
            <a:r>
              <a:rPr lang="de-DE" altLang="pt-PT" sz="1400" dirty="0" smtClean="0">
                <a:solidFill>
                  <a:schemeClr val="bg1"/>
                </a:solidFill>
                <a:cs typeface="Arial" panose="020B0604020202020204" pitchFamily="34" charset="0"/>
              </a:rPr>
              <a:t>Tumore</a:t>
            </a:r>
          </a:p>
          <a:p>
            <a:pPr marL="0" indent="0">
              <a:lnSpc>
                <a:spcPct val="100000"/>
              </a:lnSpc>
              <a:buNone/>
              <a:tabLst>
                <a:tab pos="447675" algn="l"/>
              </a:tabLst>
            </a:pPr>
            <a:r>
              <a:rPr lang="en-GB" altLang="pt-PT" sz="1400" dirty="0" smtClean="0">
                <a:solidFill>
                  <a:schemeClr val="bg1"/>
                </a:solidFill>
                <a:cs typeface="Arial" panose="020B0604020202020204" pitchFamily="34" charset="0"/>
                <a:hlinkClick r:id="rId4"/>
              </a:rPr>
              <a:t>A Randomised, Double Blind, Placebo-Controlled Pilot Study of Oral Artesunate Therapy for Colorectal Cancer</a:t>
            </a:r>
            <a:endParaRPr lang="en-GB"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en-GB" altLang="pt-PT" sz="1400" dirty="0">
              <a:solidFill>
                <a:schemeClr val="bg1"/>
              </a:solidFill>
              <a:cs typeface="Arial" panose="020B0604020202020204" pitchFamily="34" charset="0"/>
            </a:endParaRPr>
          </a:p>
          <a:p>
            <a:pPr marL="0" indent="0">
              <a:lnSpc>
                <a:spcPct val="100000"/>
              </a:lnSpc>
              <a:buNone/>
              <a:tabLst>
                <a:tab pos="447675" algn="l"/>
              </a:tabLst>
            </a:pPr>
            <a:r>
              <a:rPr lang="en-GB" altLang="pt-PT" sz="1400" dirty="0">
                <a:solidFill>
                  <a:schemeClr val="bg1"/>
                </a:solidFill>
                <a:cs typeface="Arial" panose="020B0604020202020204" pitchFamily="34" charset="0"/>
                <a:hlinkClick r:id="rId5"/>
              </a:rPr>
              <a:t>https://</a:t>
            </a:r>
            <a:r>
              <a:rPr lang="en-GB" altLang="pt-PT" sz="1400" dirty="0" smtClean="0">
                <a:solidFill>
                  <a:schemeClr val="bg1"/>
                </a:solidFill>
                <a:cs typeface="Arial" panose="020B0604020202020204" pitchFamily="34" charset="0"/>
                <a:hlinkClick r:id="rId5"/>
              </a:rPr>
              <a:t>www.focus.de/gesundheit/ernaehrung/entzuendungshemmer-hopfen-die-wahrheit-ueber-alkoholfreies-bier_id_9749843.html</a:t>
            </a:r>
            <a:endParaRPr lang="en-GB" altLang="pt-PT" sz="1400" dirty="0" smtClean="0">
              <a:solidFill>
                <a:schemeClr val="bg1"/>
              </a:solidFill>
              <a:cs typeface="Arial" panose="020B0604020202020204" pitchFamily="34" charset="0"/>
            </a:endParaRPr>
          </a:p>
          <a:p>
            <a:pPr marL="0" indent="0">
              <a:lnSpc>
                <a:spcPct val="100000"/>
              </a:lnSpc>
              <a:buNone/>
              <a:tabLst>
                <a:tab pos="447675" algn="l"/>
              </a:tabLst>
            </a:pPr>
            <a:r>
              <a:rPr lang="en-GB" altLang="pt-PT" sz="1400">
                <a:solidFill>
                  <a:schemeClr val="bg1"/>
                </a:solidFill>
                <a:cs typeface="Arial" panose="020B0604020202020204" pitchFamily="34" charset="0"/>
                <a:hlinkClick r:id="rId6"/>
              </a:rPr>
              <a:t>https://www.fau.de/2018/10/news/wissenschaft/wer-alkoholfreies-bier-trinkt-lebt-hundert-jahre</a:t>
            </a:r>
            <a:r>
              <a:rPr lang="en-GB" altLang="pt-PT" sz="1400" smtClean="0">
                <a:solidFill>
                  <a:schemeClr val="bg1"/>
                </a:solidFill>
                <a:cs typeface="Arial" panose="020B0604020202020204" pitchFamily="34" charset="0"/>
                <a:hlinkClick r:id="rId6"/>
              </a:rPr>
              <a:t>/</a:t>
            </a:r>
            <a:r>
              <a:rPr lang="en-GB" altLang="pt-PT" sz="1400" smtClean="0">
                <a:solidFill>
                  <a:schemeClr val="bg1"/>
                </a:solidFill>
                <a:cs typeface="Arial" panose="020B0604020202020204" pitchFamily="34" charset="0"/>
              </a:rPr>
              <a:t> </a:t>
            </a:r>
            <a:endParaRPr lang="en-GB"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de-DE" altLang="pt-PT"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1517932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4704"/>
            <a:ext cx="7056312" cy="1077218"/>
          </a:xfrm>
          <a:prstGeom prst="rect">
            <a:avLst/>
          </a:prstGeom>
          <a:noFill/>
        </p:spPr>
        <p:txBody>
          <a:bodyPr wrap="square" rtlCol="0">
            <a:spAutoFit/>
          </a:bodyPr>
          <a:lstStyle/>
          <a:p>
            <a:r>
              <a:rPr lang="de-DE" altLang="pt-PT" sz="3200" b="1" dirty="0">
                <a:effectLst>
                  <a:outerShdw blurRad="38100" dist="38100" dir="2700000" algn="tl">
                    <a:srgbClr val="FFFFFF"/>
                  </a:outerShdw>
                </a:effectLst>
                <a:hlinkClick r:id="rId2"/>
              </a:rPr>
              <a:t>Sulforaphan</a:t>
            </a:r>
            <a:r>
              <a:rPr lang="de-DE" altLang="pt-PT" sz="3200" b="1" dirty="0">
                <a:effectLst>
                  <a:outerShdw blurRad="38100" dist="38100" dir="2700000" algn="tl">
                    <a:srgbClr val="FFFFFF"/>
                  </a:outerShdw>
                </a:effectLst>
              </a:rPr>
              <a:t> bei verschiedenen </a:t>
            </a:r>
            <a:r>
              <a:rPr lang="de-DE" altLang="pt-PT" sz="3200" b="1" dirty="0" smtClean="0">
                <a:effectLst>
                  <a:outerShdw blurRad="38100" dist="38100" dir="2700000" algn="tl">
                    <a:srgbClr val="FFFFFF"/>
                  </a:outerShdw>
                </a:effectLst>
              </a:rPr>
              <a:t>Tumorarten</a:t>
            </a:r>
            <a:endParaRPr lang="de-DE" altLang="pt-PT" sz="2800" b="1" dirty="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46</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de-DE" altLang="pt-PT" sz="1400" dirty="0" smtClean="0">
                <a:solidFill>
                  <a:schemeClr val="bg1"/>
                </a:solidFill>
                <a:cs typeface="Arial" panose="020B0604020202020204" pitchFamily="34" charset="0"/>
              </a:rPr>
              <a:t>Habe Sie schon davon gehört, dass </a:t>
            </a:r>
            <a:r>
              <a:rPr lang="de-DE" sz="1400" dirty="0" smtClean="0">
                <a:solidFill>
                  <a:srgbClr val="FF0000"/>
                </a:solidFill>
              </a:rPr>
              <a:t>Sulforaphan </a:t>
            </a:r>
            <a:r>
              <a:rPr lang="de-DE" sz="1400" dirty="0" smtClean="0">
                <a:solidFill>
                  <a:schemeClr val="bg1"/>
                </a:solidFill>
              </a:rPr>
              <a:t>in </a:t>
            </a:r>
            <a:r>
              <a:rPr lang="de-DE" altLang="pt-PT" sz="1400" dirty="0" smtClean="0">
                <a:solidFill>
                  <a:schemeClr val="bg1"/>
                </a:solidFill>
                <a:cs typeface="Arial" panose="020B0604020202020204" pitchFamily="34" charset="0"/>
              </a:rPr>
              <a:t>Brokkoli und Kohlarten bei verschiedenen Tumorarten deren Wachstum bremst? (</a:t>
            </a:r>
            <a:r>
              <a:rPr lang="de-DE" altLang="pt-PT" sz="1400" dirty="0" smtClean="0">
                <a:solidFill>
                  <a:schemeClr val="bg1"/>
                </a:solidFill>
                <a:cs typeface="Arial" panose="020B0604020202020204" pitchFamily="34" charset="0"/>
                <a:hlinkClick r:id="rId3"/>
              </a:rPr>
              <a:t>Studie 1</a:t>
            </a:r>
            <a:r>
              <a:rPr lang="de-DE" altLang="pt-PT" sz="1400" dirty="0" smtClean="0">
                <a:solidFill>
                  <a:schemeClr val="bg1"/>
                </a:solidFill>
                <a:cs typeface="Arial" panose="020B0604020202020204" pitchFamily="34" charset="0"/>
              </a:rPr>
              <a:t>, </a:t>
            </a:r>
            <a:r>
              <a:rPr lang="de-DE" altLang="pt-PT" sz="1400" dirty="0" smtClean="0">
                <a:solidFill>
                  <a:schemeClr val="bg1"/>
                </a:solidFill>
                <a:cs typeface="Arial" panose="020B0604020202020204" pitchFamily="34" charset="0"/>
                <a:hlinkClick r:id="rId4"/>
              </a:rPr>
              <a:t>Studie 2</a:t>
            </a:r>
            <a:r>
              <a:rPr lang="de-DE" altLang="pt-PT" sz="1400" dirty="0" smtClean="0">
                <a:solidFill>
                  <a:schemeClr val="bg1"/>
                </a:solidFill>
                <a:cs typeface="Arial" panose="020B0604020202020204" pitchFamily="34" charset="0"/>
              </a:rPr>
              <a:t>, </a:t>
            </a:r>
            <a:r>
              <a:rPr lang="de-DE" altLang="pt-PT" sz="1400" dirty="0" smtClean="0">
                <a:solidFill>
                  <a:schemeClr val="bg1"/>
                </a:solidFill>
                <a:cs typeface="Arial" panose="020B0604020202020204" pitchFamily="34" charset="0"/>
                <a:hlinkClick r:id="rId5"/>
              </a:rPr>
              <a:t>Studie 3</a:t>
            </a:r>
            <a:r>
              <a:rPr lang="de-DE" altLang="pt-PT" sz="1400" dirty="0" smtClean="0">
                <a:solidFill>
                  <a:schemeClr val="bg1"/>
                </a:solidFill>
                <a:cs typeface="Arial" panose="020B0604020202020204" pitchFamily="34" charset="0"/>
              </a:rPr>
              <a:t>, </a:t>
            </a:r>
            <a:r>
              <a:rPr lang="de-DE" altLang="pt-PT" sz="1400" dirty="0" smtClean="0">
                <a:solidFill>
                  <a:schemeClr val="bg1"/>
                </a:solidFill>
                <a:cs typeface="Arial" panose="020B0604020202020204" pitchFamily="34" charset="0"/>
                <a:hlinkClick r:id="rId6"/>
              </a:rPr>
              <a:t>Studie 4</a:t>
            </a:r>
            <a:r>
              <a:rPr lang="de-DE" altLang="pt-PT" sz="1400" dirty="0" smtClean="0">
                <a:solidFill>
                  <a:schemeClr val="bg1"/>
                </a:solidFill>
                <a:cs typeface="Arial" panose="020B0604020202020204" pitchFamily="34" charset="0"/>
              </a:rPr>
              <a:t>, </a:t>
            </a:r>
            <a:r>
              <a:rPr lang="de-DE" altLang="pt-PT" sz="1400" dirty="0" smtClean="0">
                <a:solidFill>
                  <a:schemeClr val="bg1"/>
                </a:solidFill>
                <a:cs typeface="Arial" panose="020B0604020202020204" pitchFamily="34" charset="0"/>
                <a:hlinkClick r:id="rId7"/>
              </a:rPr>
              <a:t>Studie 5</a:t>
            </a:r>
            <a:r>
              <a:rPr lang="de-DE" altLang="pt-PT" sz="1400" dirty="0" smtClean="0">
                <a:solidFill>
                  <a:schemeClr val="bg1"/>
                </a:solidFill>
                <a:cs typeface="Arial" panose="020B0604020202020204" pitchFamily="34" charset="0"/>
              </a:rPr>
              <a:t>)</a:t>
            </a:r>
          </a:p>
          <a:p>
            <a:pPr marL="0" indent="0" algn="just">
              <a:lnSpc>
                <a:spcPct val="100000"/>
              </a:lnSpc>
              <a:buNone/>
              <a:tabLst>
                <a:tab pos="447675" algn="l"/>
              </a:tabLst>
            </a:pPr>
            <a:r>
              <a:rPr lang="de-DE" altLang="pt-PT" sz="1400" dirty="0" smtClean="0">
                <a:solidFill>
                  <a:schemeClr val="bg1"/>
                </a:solidFill>
                <a:cs typeface="Arial" panose="020B0604020202020204" pitchFamily="34" charset="0"/>
                <a:hlinkClick r:id="rId8"/>
              </a:rPr>
              <a:t>https</a:t>
            </a:r>
            <a:r>
              <a:rPr lang="de-DE" altLang="pt-PT" sz="1400" dirty="0">
                <a:solidFill>
                  <a:schemeClr val="bg1"/>
                </a:solidFill>
                <a:cs typeface="Arial" panose="020B0604020202020204" pitchFamily="34" charset="0"/>
                <a:hlinkClick r:id="rId8"/>
              </a:rPr>
              <a:t>://</a:t>
            </a:r>
            <a:r>
              <a:rPr lang="de-DE" altLang="pt-PT" sz="1400" dirty="0" smtClean="0">
                <a:solidFill>
                  <a:schemeClr val="bg1"/>
                </a:solidFill>
                <a:cs typeface="Arial" panose="020B0604020202020204" pitchFamily="34" charset="0"/>
                <a:hlinkClick r:id="rId8"/>
              </a:rPr>
              <a:t>www.klinikum.uni-heidelberg.de/Patientenstudien-mit-Brokkolisprossen.138800.0.html</a:t>
            </a:r>
            <a:endParaRPr lang="de-DE" altLang="pt-PT" sz="1400" dirty="0" smtClean="0">
              <a:solidFill>
                <a:schemeClr val="bg1"/>
              </a:solidFill>
              <a:cs typeface="Arial" panose="020B0604020202020204" pitchFamily="34" charset="0"/>
            </a:endParaRPr>
          </a:p>
          <a:p>
            <a:pPr marL="0" indent="0" algn="just">
              <a:lnSpc>
                <a:spcPct val="100000"/>
              </a:lnSpc>
              <a:buNone/>
              <a:tabLst>
                <a:tab pos="447675" algn="l"/>
              </a:tabLst>
            </a:pPr>
            <a:r>
              <a:rPr lang="de-DE" altLang="pt-PT" sz="1400" dirty="0">
                <a:solidFill>
                  <a:schemeClr val="bg1"/>
                </a:solidFill>
                <a:cs typeface="Arial" panose="020B0604020202020204" pitchFamily="34" charset="0"/>
              </a:rPr>
              <a:t>Unsere Labordaten werden inzwischen von anderen Forschern bei bösartigen Tumorerkrankungen der Brust und der Prostata bestätigt. Gestützt werden unsere Laborversuche durch epidemiologische Studien, bei denen Ernährungsgewohnheiten großer Bevölkerungsgruppen bezüglich des Krebsrisikos bzw. des Voranschreitens einer Krebserkrankung ausgewertet wurden.</a:t>
            </a:r>
          </a:p>
          <a:p>
            <a:pPr marL="0" indent="0" algn="just">
              <a:lnSpc>
                <a:spcPct val="100000"/>
              </a:lnSpc>
              <a:buNone/>
              <a:tabLst>
                <a:tab pos="447675" algn="l"/>
              </a:tabLst>
            </a:pPr>
            <a:r>
              <a:rPr lang="de-DE" altLang="pt-PT" sz="1400" dirty="0" smtClean="0">
                <a:solidFill>
                  <a:schemeClr val="bg1"/>
                </a:solidFill>
                <a:cs typeface="Arial" panose="020B0604020202020204" pitchFamily="34" charset="0"/>
              </a:rPr>
              <a:t>In </a:t>
            </a:r>
            <a:r>
              <a:rPr lang="de-DE" altLang="pt-PT" sz="1400" dirty="0">
                <a:solidFill>
                  <a:schemeClr val="bg1"/>
                </a:solidFill>
                <a:cs typeface="Arial" panose="020B0604020202020204" pitchFamily="34" charset="0"/>
              </a:rPr>
              <a:t>einer Ernährungsstudie bei Patienten mit Prostatakrebs stellten die Forscher fest, dass der häufige Verzehr von Brokkoli oder Blumenkohl (3 bis 5 Portionen in der Woche) bei einigen Patienten die Streuung des Tumors um 50 Prozent verringert hat. In weiteren Studien wurde eine krebsvorbeugende Wirkung von Kohlgemüse allgemein nachgewiesen. Zahlreiche wissenschaftliche Untersuchungen zeigen, dass Sulforaphan und seine Verwandten gegen Entzündungen und Infektionen mit Bakterien und Viren helfen und das Tumorwachstum hemmen. Ebenso weisen neueste Daten auf eine positive Beeinflussung der Darmflora durch Blumenkohl und Brokkoli hin. </a:t>
            </a:r>
            <a:r>
              <a:rPr lang="de-DE" altLang="pt-PT" sz="1400" dirty="0">
                <a:solidFill>
                  <a:srgbClr val="FF0000"/>
                </a:solidFill>
                <a:cs typeface="Arial" panose="020B0604020202020204" pitchFamily="34" charset="0"/>
              </a:rPr>
              <a:t>Dies ist von großer Wichtigkeit, da eine gesunde Darmflora die Basis für ein gesundes Immunsystem und starke körpereigene Abwehrkräfte gegen Tumorzellen </a:t>
            </a:r>
            <a:r>
              <a:rPr lang="de-DE" altLang="pt-PT" sz="1400" dirty="0" smtClean="0">
                <a:solidFill>
                  <a:srgbClr val="FF0000"/>
                </a:solidFill>
                <a:cs typeface="Arial" panose="020B0604020202020204" pitchFamily="34" charset="0"/>
              </a:rPr>
              <a:t>ist</a:t>
            </a:r>
            <a:r>
              <a:rPr lang="de-DE" altLang="pt-PT" sz="1400" dirty="0" smtClean="0">
                <a:solidFill>
                  <a:schemeClr val="bg1"/>
                </a:solidFill>
                <a:cs typeface="Arial" panose="020B0604020202020204" pitchFamily="34" charset="0"/>
              </a:rPr>
              <a:t>.</a:t>
            </a:r>
          </a:p>
          <a:p>
            <a:pPr marL="0" indent="0">
              <a:lnSpc>
                <a:spcPct val="100000"/>
              </a:lnSpc>
              <a:buNone/>
              <a:tabLst>
                <a:tab pos="447675" algn="l"/>
              </a:tabLst>
            </a:pPr>
            <a:r>
              <a:rPr lang="de-DE" altLang="pt-PT" sz="1300" dirty="0">
                <a:solidFill>
                  <a:schemeClr val="bg1"/>
                </a:solidFill>
                <a:cs typeface="Arial" panose="020B0604020202020204" pitchFamily="34" charset="0"/>
                <a:hlinkClick r:id="rId9"/>
              </a:rPr>
              <a:t>https://www.gesundheitsstadt-berlin.de/broccoli-zur-krebspraevention-von-kopf-hals-tumoren-im-test-6296</a:t>
            </a:r>
            <a:r>
              <a:rPr lang="de-DE" altLang="pt-PT" sz="1300" dirty="0" smtClean="0">
                <a:solidFill>
                  <a:schemeClr val="bg1"/>
                </a:solidFill>
                <a:cs typeface="Arial" panose="020B0604020202020204" pitchFamily="34" charset="0"/>
                <a:hlinkClick r:id="rId9"/>
              </a:rPr>
              <a:t>/</a:t>
            </a:r>
            <a:r>
              <a:rPr lang="de-DE" altLang="pt-PT" sz="1300" dirty="0" smtClean="0">
                <a:solidFill>
                  <a:schemeClr val="bg1"/>
                </a:solidFill>
                <a:cs typeface="Arial" panose="020B0604020202020204" pitchFamily="34" charset="0"/>
              </a:rPr>
              <a:t> </a:t>
            </a:r>
          </a:p>
          <a:p>
            <a:pPr marL="0" indent="0">
              <a:lnSpc>
                <a:spcPct val="100000"/>
              </a:lnSpc>
              <a:buNone/>
              <a:tabLst>
                <a:tab pos="447675" algn="l"/>
              </a:tabLst>
            </a:pPr>
            <a:endParaRPr lang="de-DE" altLang="pt-PT"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2843885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4704"/>
            <a:ext cx="7056312" cy="1077218"/>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hlinkClick r:id="rId2"/>
              </a:rPr>
              <a:t>Vitamin D3 in der Tumorprävention</a:t>
            </a:r>
            <a:r>
              <a:rPr lang="de-DE" altLang="pt-PT" sz="3200" b="1" dirty="0" smtClean="0">
                <a:effectLst>
                  <a:outerShdw blurRad="38100" dist="38100" dir="2700000" algn="tl">
                    <a:srgbClr val="FFFFFF"/>
                  </a:outerShdw>
                </a:effectLst>
              </a:rPr>
              <a:t>, Studienlage bei Vitamin D3</a:t>
            </a:r>
            <a:r>
              <a:rPr lang="de-DE" altLang="pt-PT" sz="3200" b="1" dirty="0" smtClean="0">
                <a:solidFill>
                  <a:srgbClr val="FF0000"/>
                </a:solidFill>
                <a:effectLst>
                  <a:outerShdw blurRad="38100" dist="38100" dir="2700000" algn="tl">
                    <a:srgbClr val="FFFFFF"/>
                  </a:outerShdw>
                </a:effectLst>
              </a:rPr>
              <a:t>-Mangel</a:t>
            </a:r>
            <a:endParaRPr lang="de-DE" altLang="pt-PT" sz="3200" b="1" dirty="0">
              <a:solidFill>
                <a:srgbClr val="FF0000"/>
              </a:solidFill>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47</a:t>
            </a:fld>
            <a:endParaRPr lang="en-US" dirty="0"/>
          </a:p>
        </p:txBody>
      </p:sp>
      <p:sp>
        <p:nvSpPr>
          <p:cNvPr id="18" name="Rectangle 3"/>
          <p:cNvSpPr txBox="1">
            <a:spLocks noChangeArrowheads="1"/>
          </p:cNvSpPr>
          <p:nvPr/>
        </p:nvSpPr>
        <p:spPr>
          <a:xfrm>
            <a:off x="324000" y="2204864"/>
            <a:ext cx="8496472" cy="4653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buNone/>
              <a:tabLst>
                <a:tab pos="447675" algn="l"/>
              </a:tabLst>
            </a:pPr>
            <a:r>
              <a:rPr lang="de-DE" altLang="pt-PT" sz="1400" dirty="0">
                <a:solidFill>
                  <a:schemeClr val="bg1"/>
                </a:solidFill>
                <a:cs typeface="Arial" panose="020B0604020202020204" pitchFamily="34" charset="0"/>
              </a:rPr>
              <a:t>25-Hydroxyvitamin-D-Konzentrationen im </a:t>
            </a:r>
            <a:r>
              <a:rPr lang="de-DE" altLang="pt-PT" sz="1400" dirty="0" smtClean="0">
                <a:solidFill>
                  <a:schemeClr val="bg1"/>
                </a:solidFill>
                <a:cs typeface="Arial" panose="020B0604020202020204" pitchFamily="34" charset="0"/>
              </a:rPr>
              <a:t>Serum 40 ng/ml </a:t>
            </a:r>
            <a:r>
              <a:rPr lang="de-DE" altLang="pt-PT" sz="1400" dirty="0">
                <a:solidFill>
                  <a:schemeClr val="bg1"/>
                </a:solidFill>
                <a:cs typeface="Arial" panose="020B0604020202020204" pitchFamily="34" charset="0"/>
              </a:rPr>
              <a:t>sind </a:t>
            </a:r>
            <a:r>
              <a:rPr lang="de-DE" altLang="pt-PT" sz="1400" dirty="0" smtClean="0">
                <a:solidFill>
                  <a:schemeClr val="bg1"/>
                </a:solidFill>
                <a:cs typeface="Arial" panose="020B0604020202020204" pitchFamily="34" charset="0"/>
              </a:rPr>
              <a:t>mit </a:t>
            </a:r>
            <a:r>
              <a:rPr lang="de-DE" altLang="pt-PT" sz="1400" dirty="0" smtClean="0">
                <a:solidFill>
                  <a:srgbClr val="FF0000"/>
                </a:solidFill>
                <a:cs typeface="Arial" panose="020B0604020202020204" pitchFamily="34" charset="0"/>
              </a:rPr>
              <a:t>&gt;65</a:t>
            </a:r>
            <a:r>
              <a:rPr lang="de-DE" altLang="pt-PT" sz="1400" dirty="0">
                <a:solidFill>
                  <a:srgbClr val="FF0000"/>
                </a:solidFill>
                <a:cs typeface="Arial" panose="020B0604020202020204" pitchFamily="34" charset="0"/>
              </a:rPr>
              <a:t>% </a:t>
            </a:r>
            <a:r>
              <a:rPr lang="de-DE" altLang="pt-PT" sz="1400" dirty="0" smtClean="0">
                <a:solidFill>
                  <a:srgbClr val="FF0000"/>
                </a:solidFill>
                <a:cs typeface="Arial" panose="020B0604020202020204" pitchFamily="34" charset="0"/>
              </a:rPr>
              <a:t>niedrigerem Tumorrisiko </a:t>
            </a:r>
            <a:r>
              <a:rPr lang="de-DE" altLang="pt-PT" sz="1400" dirty="0" smtClean="0">
                <a:solidFill>
                  <a:schemeClr val="bg1"/>
                </a:solidFill>
                <a:cs typeface="Arial" panose="020B0604020202020204" pitchFamily="34" charset="0"/>
              </a:rPr>
              <a:t>verbunden: Analyse </a:t>
            </a:r>
            <a:r>
              <a:rPr lang="de-DE" altLang="pt-PT" sz="1400" dirty="0">
                <a:solidFill>
                  <a:schemeClr val="bg1"/>
                </a:solidFill>
                <a:cs typeface="Arial" panose="020B0604020202020204" pitchFamily="34" charset="0"/>
              </a:rPr>
              <a:t>von </a:t>
            </a:r>
            <a:r>
              <a:rPr lang="de-DE" altLang="pt-PT" sz="1400" dirty="0" smtClean="0">
                <a:solidFill>
                  <a:schemeClr val="bg1"/>
                </a:solidFill>
                <a:cs typeface="Arial" panose="020B0604020202020204" pitchFamily="34" charset="0"/>
              </a:rPr>
              <a:t>randomisierten Studie </a:t>
            </a:r>
            <a:r>
              <a:rPr lang="de-DE" altLang="pt-PT" sz="1400" dirty="0">
                <a:solidFill>
                  <a:schemeClr val="bg1"/>
                </a:solidFill>
                <a:cs typeface="Arial" panose="020B0604020202020204" pitchFamily="34" charset="0"/>
              </a:rPr>
              <a:t>und prospektive </a:t>
            </a:r>
            <a:r>
              <a:rPr lang="de-DE" altLang="pt-PT" sz="1400" dirty="0" smtClean="0">
                <a:solidFill>
                  <a:schemeClr val="bg1"/>
                </a:solidFill>
                <a:cs typeface="Arial" panose="020B0604020202020204" pitchFamily="34" charset="0"/>
              </a:rPr>
              <a:t>Kohorten-Studie.</a:t>
            </a:r>
          </a:p>
          <a:p>
            <a:pPr marL="0" indent="0" algn="just">
              <a:lnSpc>
                <a:spcPct val="100000"/>
              </a:lnSpc>
              <a:spcBef>
                <a:spcPts val="600"/>
              </a:spcBef>
              <a:buNone/>
              <a:tabLst>
                <a:tab pos="447675" algn="l"/>
              </a:tabLst>
            </a:pPr>
            <a:r>
              <a:rPr lang="de-DE" altLang="pt-PT" sz="1400" dirty="0" smtClean="0">
                <a:solidFill>
                  <a:schemeClr val="bg1"/>
                </a:solidFill>
                <a:cs typeface="Arial" panose="020B0604020202020204" pitchFamily="34" charset="0"/>
                <a:hlinkClick r:id="rId3"/>
              </a:rPr>
              <a:t>https</a:t>
            </a:r>
            <a:r>
              <a:rPr lang="de-DE" altLang="pt-PT" sz="1400" dirty="0">
                <a:solidFill>
                  <a:schemeClr val="bg1"/>
                </a:solidFill>
                <a:cs typeface="Arial" panose="020B0604020202020204" pitchFamily="34" charset="0"/>
                <a:hlinkClick r:id="rId3"/>
              </a:rPr>
              <a:t>://</a:t>
            </a:r>
            <a:r>
              <a:rPr lang="de-DE" altLang="pt-PT" sz="1400" dirty="0" smtClean="0">
                <a:solidFill>
                  <a:schemeClr val="bg1"/>
                </a:solidFill>
                <a:cs typeface="Arial" panose="020B0604020202020204" pitchFamily="34" charset="0"/>
                <a:hlinkClick r:id="rId3"/>
              </a:rPr>
              <a:t>www.ncbi.nlm.nih.gov/pubmed/27049526</a:t>
            </a:r>
            <a:r>
              <a:rPr lang="de-DE" altLang="pt-PT" sz="1400" dirty="0" smtClean="0">
                <a:solidFill>
                  <a:schemeClr val="bg1"/>
                </a:solidFill>
                <a:cs typeface="Arial" panose="020B0604020202020204" pitchFamily="34" charset="0"/>
              </a:rPr>
              <a:t> </a:t>
            </a:r>
          </a:p>
          <a:p>
            <a:pPr marL="0" indent="0" algn="just">
              <a:lnSpc>
                <a:spcPct val="100000"/>
              </a:lnSpc>
              <a:spcBef>
                <a:spcPts val="600"/>
              </a:spcBef>
              <a:buNone/>
              <a:tabLst>
                <a:tab pos="447675" algn="l"/>
              </a:tabLst>
            </a:pPr>
            <a:r>
              <a:rPr lang="de-DE" altLang="pt-PT" sz="1400" dirty="0" smtClean="0">
                <a:solidFill>
                  <a:schemeClr val="bg1"/>
                </a:solidFill>
                <a:cs typeface="Arial" panose="020B0604020202020204" pitchFamily="34" charset="0"/>
              </a:rPr>
              <a:t>Zirkulierende </a:t>
            </a:r>
            <a:r>
              <a:rPr lang="de-DE" altLang="pt-PT" sz="1400" dirty="0">
                <a:solidFill>
                  <a:schemeClr val="bg1"/>
                </a:solidFill>
                <a:cs typeface="Arial" panose="020B0604020202020204" pitchFamily="34" charset="0"/>
              </a:rPr>
              <a:t>25-Hydroxyvitamin-D-Serumkonzentration und </a:t>
            </a:r>
            <a:r>
              <a:rPr lang="de-DE" altLang="pt-PT" sz="1400" dirty="0" smtClean="0">
                <a:solidFill>
                  <a:schemeClr val="bg1"/>
                </a:solidFill>
                <a:cs typeface="Arial" panose="020B0604020202020204" pitchFamily="34" charset="0"/>
              </a:rPr>
              <a:t>Gesamtkrebs Inzidenz </a:t>
            </a:r>
            <a:r>
              <a:rPr lang="de-DE" altLang="pt-PT" sz="1400" dirty="0">
                <a:solidFill>
                  <a:schemeClr val="bg1"/>
                </a:solidFill>
                <a:cs typeface="Arial" panose="020B0604020202020204" pitchFamily="34" charset="0"/>
              </a:rPr>
              <a:t>und Mortalität: Eine systematische Überprüfung und Metaanalyse</a:t>
            </a:r>
            <a:endParaRPr lang="de-DE" altLang="pt-PT" sz="1400" dirty="0" smtClean="0">
              <a:solidFill>
                <a:schemeClr val="bg1"/>
              </a:solidFill>
              <a:cs typeface="Arial" panose="020B0604020202020204" pitchFamily="34" charset="0"/>
            </a:endParaRPr>
          </a:p>
          <a:p>
            <a:pPr marL="0" indent="0" algn="just">
              <a:lnSpc>
                <a:spcPct val="100000"/>
              </a:lnSpc>
              <a:spcBef>
                <a:spcPts val="600"/>
              </a:spcBef>
              <a:buNone/>
              <a:tabLst>
                <a:tab pos="447675" algn="l"/>
              </a:tabLst>
            </a:pPr>
            <a:r>
              <a:rPr lang="de-DE" altLang="pt-PT" sz="1400" dirty="0">
                <a:solidFill>
                  <a:schemeClr val="bg1"/>
                </a:solidFill>
                <a:cs typeface="Arial" panose="020B0604020202020204" pitchFamily="34" charset="0"/>
                <a:hlinkClick r:id="rId4"/>
              </a:rPr>
              <a:t>https://</a:t>
            </a:r>
            <a:r>
              <a:rPr lang="de-DE" altLang="pt-PT" sz="1400" dirty="0" smtClean="0">
                <a:solidFill>
                  <a:schemeClr val="bg1"/>
                </a:solidFill>
                <a:cs typeface="Arial" panose="020B0604020202020204" pitchFamily="34" charset="0"/>
                <a:hlinkClick r:id="rId4"/>
              </a:rPr>
              <a:t>www.ncbi.nlm.nih.gov/pubmed/24036014</a:t>
            </a:r>
            <a:r>
              <a:rPr lang="de-DE" altLang="pt-PT" sz="1400" dirty="0" smtClean="0">
                <a:solidFill>
                  <a:schemeClr val="bg1"/>
                </a:solidFill>
                <a:cs typeface="Arial" panose="020B0604020202020204" pitchFamily="34" charset="0"/>
              </a:rPr>
              <a:t> </a:t>
            </a:r>
          </a:p>
          <a:p>
            <a:pPr marL="0" indent="0" algn="just">
              <a:lnSpc>
                <a:spcPct val="100000"/>
              </a:lnSpc>
              <a:spcBef>
                <a:spcPts val="600"/>
              </a:spcBef>
              <a:buNone/>
              <a:tabLst>
                <a:tab pos="447675" algn="l"/>
              </a:tabLst>
            </a:pPr>
            <a:r>
              <a:rPr lang="de-DE" altLang="pt-PT" sz="1400" dirty="0" smtClean="0">
                <a:solidFill>
                  <a:schemeClr val="bg1"/>
                </a:solidFill>
                <a:cs typeface="Arial" panose="020B0604020202020204" pitchFamily="34" charset="0"/>
              </a:rPr>
              <a:t>Vitamin-D-Supplementierung </a:t>
            </a:r>
            <a:r>
              <a:rPr lang="de-DE" altLang="pt-PT" sz="1400" dirty="0">
                <a:solidFill>
                  <a:schemeClr val="bg1"/>
                </a:solidFill>
                <a:cs typeface="Arial" panose="020B0604020202020204" pitchFamily="34" charset="0"/>
              </a:rPr>
              <a:t>zur Vorbeugung gegen Krebs bei Erwachsenen</a:t>
            </a:r>
          </a:p>
          <a:p>
            <a:pPr marL="0" indent="0" algn="just">
              <a:lnSpc>
                <a:spcPct val="100000"/>
              </a:lnSpc>
              <a:spcBef>
                <a:spcPts val="600"/>
              </a:spcBef>
              <a:buNone/>
              <a:tabLst>
                <a:tab pos="447675" algn="l"/>
              </a:tabLst>
            </a:pPr>
            <a:r>
              <a:rPr lang="de-DE" altLang="pt-PT" sz="1400" dirty="0">
                <a:solidFill>
                  <a:schemeClr val="bg1"/>
                </a:solidFill>
                <a:cs typeface="Arial" panose="020B0604020202020204" pitchFamily="34" charset="0"/>
                <a:hlinkClick r:id="rId5"/>
              </a:rPr>
              <a:t>https://www.cochrane.org/de/CD007469/vitamin-d-supplementierung-zur-vorbeugung-gegen-krebs-bei-erwachsenen</a:t>
            </a:r>
            <a:r>
              <a:rPr lang="de-DE" altLang="pt-PT" sz="1400" dirty="0" smtClean="0">
                <a:solidFill>
                  <a:schemeClr val="bg1"/>
                </a:solidFill>
                <a:cs typeface="Arial" panose="020B0604020202020204" pitchFamily="34" charset="0"/>
                <a:hlinkClick r:id="rId5"/>
              </a:rPr>
              <a:t>_</a:t>
            </a:r>
            <a:endParaRPr lang="de-DE" altLang="pt-PT" sz="1400" dirty="0" smtClean="0">
              <a:solidFill>
                <a:schemeClr val="bg1"/>
              </a:solidFill>
              <a:cs typeface="Arial" panose="020B0604020202020204" pitchFamily="34" charset="0"/>
            </a:endParaRPr>
          </a:p>
          <a:p>
            <a:pPr marL="0" indent="0" algn="just">
              <a:lnSpc>
                <a:spcPct val="100000"/>
              </a:lnSpc>
              <a:spcBef>
                <a:spcPts val="600"/>
              </a:spcBef>
              <a:buNone/>
              <a:tabLst>
                <a:tab pos="447675" algn="l"/>
              </a:tabLst>
            </a:pPr>
            <a:r>
              <a:rPr lang="de-DE" altLang="pt-PT" sz="1400" dirty="0" smtClean="0">
                <a:solidFill>
                  <a:schemeClr val="bg1"/>
                </a:solidFill>
                <a:cs typeface="Arial" panose="020B0604020202020204" pitchFamily="34" charset="0"/>
              </a:rPr>
              <a:t>Es </a:t>
            </a:r>
            <a:r>
              <a:rPr lang="de-DE" altLang="pt-PT" sz="1400" dirty="0">
                <a:solidFill>
                  <a:schemeClr val="bg1"/>
                </a:solidFill>
                <a:cs typeface="Arial" panose="020B0604020202020204" pitchFamily="34" charset="0"/>
              </a:rPr>
              <a:t>liegt zudem eine beeindruckende Vielzahl wissenschaftlicher Studien vor die zeigen, dass eine Vitamin D Supplementierung bei vielen unterschiedlichen Krebsarten positive Auswirkungen auf den Therapieerfolg (Gesamtüberleben, Ereignisfreie Zeit, Auftreten von Metastasen) </a:t>
            </a:r>
            <a:r>
              <a:rPr lang="de-DE" altLang="pt-PT" sz="1400" dirty="0" smtClean="0">
                <a:solidFill>
                  <a:schemeClr val="bg1"/>
                </a:solidFill>
                <a:cs typeface="Arial" panose="020B0604020202020204" pitchFamily="34" charset="0"/>
              </a:rPr>
              <a:t>hat!</a:t>
            </a:r>
          </a:p>
          <a:p>
            <a:pPr marL="0" indent="0" algn="just">
              <a:lnSpc>
                <a:spcPct val="100000"/>
              </a:lnSpc>
              <a:spcBef>
                <a:spcPts val="600"/>
              </a:spcBef>
              <a:buNone/>
              <a:tabLst>
                <a:tab pos="447675" algn="l"/>
              </a:tabLst>
            </a:pPr>
            <a:r>
              <a:rPr lang="de-DE" altLang="pt-PT" sz="1400" dirty="0">
                <a:solidFill>
                  <a:schemeClr val="bg1"/>
                </a:solidFill>
                <a:cs typeface="Arial" panose="020B0604020202020204" pitchFamily="34" charset="0"/>
                <a:hlinkClick r:id="rId6"/>
              </a:rPr>
              <a:t>https://</a:t>
            </a:r>
            <a:r>
              <a:rPr lang="de-DE" altLang="pt-PT" sz="1400" dirty="0" smtClean="0">
                <a:solidFill>
                  <a:schemeClr val="bg1"/>
                </a:solidFill>
                <a:cs typeface="Arial" panose="020B0604020202020204" pitchFamily="34" charset="0"/>
                <a:hlinkClick r:id="rId6"/>
              </a:rPr>
              <a:t>krebs-info.eu/expertenwissen/komplementaere-therapieformen/mikronaehrstoffe/vitamin-d</a:t>
            </a:r>
            <a:r>
              <a:rPr lang="de-DE" altLang="pt-PT" sz="1400" dirty="0" smtClean="0">
                <a:solidFill>
                  <a:schemeClr val="bg1"/>
                </a:solidFill>
                <a:cs typeface="Arial" panose="020B0604020202020204" pitchFamily="34" charset="0"/>
              </a:rPr>
              <a:t> </a:t>
            </a:r>
          </a:p>
          <a:p>
            <a:pPr marL="0" indent="0" algn="just">
              <a:lnSpc>
                <a:spcPct val="100000"/>
              </a:lnSpc>
              <a:spcBef>
                <a:spcPts val="600"/>
              </a:spcBef>
              <a:buNone/>
              <a:tabLst>
                <a:tab pos="447675" algn="l"/>
              </a:tabLst>
            </a:pPr>
            <a:r>
              <a:rPr lang="de-DE" altLang="pt-PT" sz="1400" dirty="0" smtClean="0">
                <a:solidFill>
                  <a:schemeClr val="bg1"/>
                </a:solidFill>
                <a:cs typeface="Arial" panose="020B0604020202020204" pitchFamily="34" charset="0"/>
              </a:rPr>
              <a:t>Mit einem Vitamin D3 – Serumspiegel von 60 ng/ml (= 120 </a:t>
            </a:r>
            <a:r>
              <a:rPr lang="de-DE" altLang="pt-PT" sz="1400" dirty="0" err="1" smtClean="0">
                <a:solidFill>
                  <a:schemeClr val="bg1"/>
                </a:solidFill>
                <a:cs typeface="Arial" panose="020B0604020202020204" pitchFamily="34" charset="0"/>
              </a:rPr>
              <a:t>nmol</a:t>
            </a:r>
            <a:r>
              <a:rPr lang="de-DE" altLang="pt-PT" sz="1400" dirty="0" smtClean="0">
                <a:solidFill>
                  <a:schemeClr val="bg1"/>
                </a:solidFill>
                <a:cs typeface="Arial" panose="020B0604020202020204" pitchFamily="34" charset="0"/>
              </a:rPr>
              <a:t>/ml) und mehr, sind Sie auf der sicheren Seite. Der körpereigene D3-Speicher reicht in unseren Breiten (Sonnenstand) von Oktober bis April leider maximal 6 Wochen. </a:t>
            </a:r>
          </a:p>
          <a:p>
            <a:pPr marL="0" indent="0">
              <a:lnSpc>
                <a:spcPct val="100000"/>
              </a:lnSpc>
              <a:buNone/>
              <a:tabLst>
                <a:tab pos="447675" algn="l"/>
              </a:tabLst>
            </a:pPr>
            <a:r>
              <a:rPr lang="de-DE" sz="1400" dirty="0">
                <a:solidFill>
                  <a:schemeClr val="bg1"/>
                </a:solidFill>
                <a:hlinkClick r:id="rId7"/>
              </a:rPr>
              <a:t>Vitamin D und Krebs - Prof. Dr. med. Wolfgang </a:t>
            </a:r>
            <a:r>
              <a:rPr lang="de-DE" sz="1400" dirty="0" smtClean="0">
                <a:solidFill>
                  <a:schemeClr val="bg1"/>
                </a:solidFill>
                <a:hlinkClick r:id="rId7"/>
              </a:rPr>
              <a:t>März</a:t>
            </a:r>
            <a:r>
              <a:rPr lang="de-DE" sz="1400" dirty="0" smtClean="0">
                <a:solidFill>
                  <a:schemeClr val="bg1"/>
                </a:solidFill>
              </a:rPr>
              <a:t>, </a:t>
            </a:r>
            <a:r>
              <a:rPr lang="de-DE" sz="1400" dirty="0">
                <a:solidFill>
                  <a:schemeClr val="bg1"/>
                </a:solidFill>
                <a:hlinkClick r:id="rId8"/>
              </a:rPr>
              <a:t>Vitamin D – „Hype oder Hope</a:t>
            </a:r>
            <a:r>
              <a:rPr lang="de-DE" sz="1400" dirty="0" smtClean="0">
                <a:solidFill>
                  <a:schemeClr val="bg1"/>
                </a:solidFill>
                <a:hlinkClick r:id="rId8"/>
              </a:rPr>
              <a:t>“, Prof</a:t>
            </a:r>
            <a:r>
              <a:rPr lang="de-DE" sz="1400" dirty="0">
                <a:solidFill>
                  <a:schemeClr val="bg1"/>
                </a:solidFill>
                <a:hlinkClick r:id="rId8"/>
              </a:rPr>
              <a:t>. Dr. </a:t>
            </a:r>
            <a:r>
              <a:rPr lang="de-DE" sz="1400">
                <a:solidFill>
                  <a:schemeClr val="bg1"/>
                </a:solidFill>
                <a:hlinkClick r:id="rId8"/>
              </a:rPr>
              <a:t>Jörg </a:t>
            </a:r>
            <a:r>
              <a:rPr lang="de-DE" sz="1400" smtClean="0">
                <a:solidFill>
                  <a:schemeClr val="bg1"/>
                </a:solidFill>
                <a:hlinkClick r:id="rId8"/>
              </a:rPr>
              <a:t>Spitz</a:t>
            </a:r>
            <a:endParaRPr lang="de-DE" altLang="pt-PT" sz="1400"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val="568823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80728"/>
            <a:ext cx="7056312" cy="584775"/>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Vitamin K2 in der Tumorprävention</a:t>
            </a:r>
            <a:endParaRPr lang="de-DE" altLang="pt-PT" sz="3200" b="1" dirty="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48</a:t>
            </a:fld>
            <a:endParaRPr lang="en-US" dirty="0"/>
          </a:p>
        </p:txBody>
      </p:sp>
      <p:sp>
        <p:nvSpPr>
          <p:cNvPr id="18" name="Rectangle 3"/>
          <p:cNvSpPr txBox="1">
            <a:spLocks noChangeArrowheads="1"/>
          </p:cNvSpPr>
          <p:nvPr/>
        </p:nvSpPr>
        <p:spPr>
          <a:xfrm>
            <a:off x="324000" y="2204864"/>
            <a:ext cx="8496472"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en-US" altLang="pt-PT" sz="1400" dirty="0">
                <a:solidFill>
                  <a:schemeClr val="bg1"/>
                </a:solidFill>
                <a:cs typeface="Arial" panose="020B0604020202020204" pitchFamily="34" charset="0"/>
              </a:rPr>
              <a:t>Dietary vitamin K intake in relation to cancer incidence and mortality: results from the Heidelberg cohort of the European Prospective Investigation into Cancer and Nutrition (EPIC-Heidelberg)</a:t>
            </a:r>
            <a:endParaRPr lang="de-DE" altLang="pt-PT" sz="1400" dirty="0" smtClean="0">
              <a:solidFill>
                <a:schemeClr val="bg1"/>
              </a:solidFill>
              <a:cs typeface="Arial" panose="020B0604020202020204" pitchFamily="34" charset="0"/>
              <a:hlinkClick r:id="rId2"/>
            </a:endParaRPr>
          </a:p>
          <a:p>
            <a:pPr marL="0" indent="0" algn="just">
              <a:lnSpc>
                <a:spcPct val="100000"/>
              </a:lnSpc>
              <a:buNone/>
              <a:tabLst>
                <a:tab pos="447675" algn="l"/>
              </a:tabLst>
            </a:pPr>
            <a:r>
              <a:rPr lang="de-DE" altLang="pt-PT" sz="1400" dirty="0" smtClean="0">
                <a:solidFill>
                  <a:schemeClr val="bg1"/>
                </a:solidFill>
                <a:cs typeface="Arial" panose="020B0604020202020204" pitchFamily="34" charset="0"/>
                <a:hlinkClick r:id="rId2"/>
              </a:rPr>
              <a:t>https</a:t>
            </a:r>
            <a:r>
              <a:rPr lang="de-DE" altLang="pt-PT" sz="1400" dirty="0">
                <a:solidFill>
                  <a:schemeClr val="bg1"/>
                </a:solidFill>
                <a:cs typeface="Arial" panose="020B0604020202020204" pitchFamily="34" charset="0"/>
                <a:hlinkClick r:id="rId2"/>
              </a:rPr>
              <a:t>://</a:t>
            </a:r>
            <a:r>
              <a:rPr lang="de-DE" altLang="pt-PT" sz="1400" dirty="0" smtClean="0">
                <a:solidFill>
                  <a:schemeClr val="bg1"/>
                </a:solidFill>
                <a:cs typeface="Arial" panose="020B0604020202020204" pitchFamily="34" charset="0"/>
                <a:hlinkClick r:id="rId2"/>
              </a:rPr>
              <a:t>www.ncbi.nlm.nih.gov/pubmed/20335553</a:t>
            </a:r>
            <a:endParaRPr lang="de-DE" altLang="pt-PT" sz="1400" dirty="0" smtClean="0">
              <a:solidFill>
                <a:schemeClr val="bg1"/>
              </a:solidFill>
              <a:cs typeface="Arial" panose="020B0604020202020204" pitchFamily="34" charset="0"/>
            </a:endParaRPr>
          </a:p>
          <a:p>
            <a:pPr marL="0" indent="0" algn="just">
              <a:lnSpc>
                <a:spcPct val="100000"/>
              </a:lnSpc>
              <a:buNone/>
              <a:tabLst>
                <a:tab pos="447675" algn="l"/>
              </a:tabLst>
            </a:pPr>
            <a:endParaRPr lang="en-US" altLang="pt-PT" sz="100" dirty="0" smtClean="0">
              <a:solidFill>
                <a:schemeClr val="bg1"/>
              </a:solidFill>
              <a:cs typeface="Arial" panose="020B0604020202020204" pitchFamily="34" charset="0"/>
            </a:endParaRPr>
          </a:p>
          <a:p>
            <a:pPr marL="0" indent="0" algn="just">
              <a:lnSpc>
                <a:spcPct val="100000"/>
              </a:lnSpc>
              <a:buNone/>
              <a:tabLst>
                <a:tab pos="447675" algn="l"/>
              </a:tabLst>
            </a:pPr>
            <a:r>
              <a:rPr lang="en-US" altLang="pt-PT" sz="1400" dirty="0" smtClean="0">
                <a:solidFill>
                  <a:schemeClr val="bg1"/>
                </a:solidFill>
                <a:cs typeface="Arial" panose="020B0604020202020204" pitchFamily="34" charset="0"/>
              </a:rPr>
              <a:t>CONCLUSION</a:t>
            </a:r>
            <a:r>
              <a:rPr lang="en-US" altLang="pt-PT" sz="1400" dirty="0">
                <a:solidFill>
                  <a:schemeClr val="bg1"/>
                </a:solidFill>
                <a:cs typeface="Arial" panose="020B0604020202020204" pitchFamily="34" charset="0"/>
              </a:rPr>
              <a:t>:</a:t>
            </a:r>
          </a:p>
          <a:p>
            <a:pPr marL="0" indent="0" algn="just">
              <a:lnSpc>
                <a:spcPct val="100000"/>
              </a:lnSpc>
              <a:buNone/>
              <a:tabLst>
                <a:tab pos="447675" algn="l"/>
              </a:tabLst>
            </a:pPr>
            <a:r>
              <a:rPr lang="en-US" altLang="pt-PT" sz="1400" dirty="0" smtClean="0">
                <a:solidFill>
                  <a:schemeClr val="bg1"/>
                </a:solidFill>
                <a:cs typeface="Arial" panose="020B0604020202020204" pitchFamily="34" charset="0"/>
              </a:rPr>
              <a:t>These </a:t>
            </a:r>
            <a:r>
              <a:rPr lang="en-US" altLang="pt-PT" sz="1400" dirty="0">
                <a:solidFill>
                  <a:schemeClr val="bg1"/>
                </a:solidFill>
                <a:cs typeface="Arial" panose="020B0604020202020204" pitchFamily="34" charset="0"/>
              </a:rPr>
              <a:t>findings suggest that dietary intake of </a:t>
            </a:r>
            <a:r>
              <a:rPr lang="en-US" altLang="pt-PT" sz="1400" dirty="0" err="1">
                <a:solidFill>
                  <a:schemeClr val="bg1"/>
                </a:solidFill>
                <a:cs typeface="Arial" panose="020B0604020202020204" pitchFamily="34" charset="0"/>
              </a:rPr>
              <a:t>menaquinones</a:t>
            </a:r>
            <a:r>
              <a:rPr lang="en-US" altLang="pt-PT" sz="1400" dirty="0">
                <a:solidFill>
                  <a:schemeClr val="bg1"/>
                </a:solidFill>
                <a:cs typeface="Arial" panose="020B0604020202020204" pitchFamily="34" charset="0"/>
              </a:rPr>
              <a:t>, which is highly determined by the consumption of cheese, is associated with a reduced risk of incident and fatal cancer</a:t>
            </a:r>
            <a:r>
              <a:rPr lang="en-US" altLang="pt-PT" sz="1400" dirty="0" smtClean="0">
                <a:solidFill>
                  <a:schemeClr val="bg1"/>
                </a:solidFill>
                <a:cs typeface="Arial" panose="020B0604020202020204" pitchFamily="34" charset="0"/>
              </a:rPr>
              <a:t>.</a:t>
            </a:r>
          </a:p>
          <a:p>
            <a:pPr marL="0" indent="0" algn="just">
              <a:lnSpc>
                <a:spcPct val="100000"/>
              </a:lnSpc>
              <a:buNone/>
              <a:tabLst>
                <a:tab pos="447675" algn="l"/>
              </a:tabLst>
            </a:pPr>
            <a:endParaRPr lang="en-US" altLang="pt-PT" sz="100" dirty="0">
              <a:solidFill>
                <a:schemeClr val="bg1"/>
              </a:solidFill>
              <a:cs typeface="Arial" panose="020B0604020202020204" pitchFamily="34" charset="0"/>
            </a:endParaRPr>
          </a:p>
          <a:p>
            <a:pPr marL="0" indent="0" algn="just">
              <a:lnSpc>
                <a:spcPct val="100000"/>
              </a:lnSpc>
              <a:buNone/>
              <a:tabLst>
                <a:tab pos="447675" algn="l"/>
              </a:tabLst>
            </a:pPr>
            <a:r>
              <a:rPr lang="de-DE" altLang="pt-PT" sz="1400" dirty="0">
                <a:solidFill>
                  <a:schemeClr val="bg1"/>
                </a:solidFill>
                <a:cs typeface="Arial" panose="020B0604020202020204" pitchFamily="34" charset="0"/>
              </a:rPr>
              <a:t>FAZIT:</a:t>
            </a:r>
          </a:p>
          <a:p>
            <a:pPr marL="0" indent="0" algn="just">
              <a:lnSpc>
                <a:spcPct val="100000"/>
              </a:lnSpc>
              <a:buNone/>
              <a:tabLst>
                <a:tab pos="447675" algn="l"/>
              </a:tabLst>
            </a:pPr>
            <a:r>
              <a:rPr lang="de-DE" altLang="pt-PT" sz="1400" dirty="0">
                <a:solidFill>
                  <a:schemeClr val="bg1"/>
                </a:solidFill>
                <a:cs typeface="Arial" panose="020B0604020202020204" pitchFamily="34" charset="0"/>
              </a:rPr>
              <a:t>Diese Ergebnisse deuten darauf hin, dass die Aufnahme von </a:t>
            </a:r>
            <a:r>
              <a:rPr lang="de-DE" altLang="pt-PT" sz="1400" dirty="0" err="1">
                <a:solidFill>
                  <a:schemeClr val="bg1"/>
                </a:solidFill>
                <a:cs typeface="Arial" panose="020B0604020202020204" pitchFamily="34" charset="0"/>
              </a:rPr>
              <a:t>Menachinonen</a:t>
            </a:r>
            <a:r>
              <a:rPr lang="de-DE" altLang="pt-PT" sz="1400" dirty="0">
                <a:solidFill>
                  <a:schemeClr val="bg1"/>
                </a:solidFill>
                <a:cs typeface="Arial" panose="020B0604020202020204" pitchFamily="34" charset="0"/>
              </a:rPr>
              <a:t> aus der Nahrung, die stark vom Konsum von Käse bestimmt wird, mit einem verringerten Risiko von Vorfällen und tödlichem Krebs verbunden ist</a:t>
            </a:r>
            <a:r>
              <a:rPr lang="de-DE" altLang="pt-PT" sz="1400" dirty="0" smtClean="0">
                <a:solidFill>
                  <a:schemeClr val="bg1"/>
                </a:solidFill>
                <a:cs typeface="Arial" panose="020B0604020202020204" pitchFamily="34" charset="0"/>
              </a:rPr>
              <a:t>.</a:t>
            </a:r>
          </a:p>
          <a:p>
            <a:pPr marL="0" indent="0" algn="just">
              <a:lnSpc>
                <a:spcPct val="100000"/>
              </a:lnSpc>
              <a:buNone/>
              <a:tabLst>
                <a:tab pos="447675" algn="l"/>
              </a:tabLst>
            </a:pPr>
            <a:endParaRPr lang="de-DE" altLang="pt-PT" sz="6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smtClean="0">
                <a:solidFill>
                  <a:schemeClr val="bg1"/>
                </a:solidFill>
                <a:cs typeface="Arial" panose="020B0604020202020204" pitchFamily="34" charset="0"/>
              </a:rPr>
              <a:t>Kommentar: Um Käse (Kasein/Milchweis) mache ich einen Bogen. Vitamin K2 + D3 bekommen Sie wo anders preiswerter und ohne Nebenwirkungen. </a:t>
            </a:r>
          </a:p>
          <a:p>
            <a:pPr marL="0" indent="0">
              <a:lnSpc>
                <a:spcPct val="100000"/>
              </a:lnSpc>
              <a:buNone/>
              <a:tabLst>
                <a:tab pos="447675" algn="l"/>
              </a:tabLst>
            </a:pPr>
            <a:r>
              <a:rPr lang="de-DE" altLang="pt-PT" sz="1400" dirty="0" smtClean="0">
                <a:solidFill>
                  <a:schemeClr val="bg1"/>
                </a:solidFill>
                <a:cs typeface="Arial" panose="020B0604020202020204" pitchFamily="34" charset="0"/>
              </a:rPr>
              <a:t>Beispiel</a:t>
            </a:r>
            <a:r>
              <a:rPr lang="de-DE" altLang="pt-PT" sz="1400" dirty="0">
                <a:solidFill>
                  <a:schemeClr val="bg1"/>
                </a:solidFill>
                <a:cs typeface="Arial" panose="020B0604020202020204" pitchFamily="34" charset="0"/>
              </a:rPr>
              <a:t>: </a:t>
            </a:r>
            <a:r>
              <a:rPr lang="de-DE" altLang="pt-PT" sz="1400" dirty="0">
                <a:solidFill>
                  <a:schemeClr val="bg1"/>
                </a:solidFill>
                <a:cs typeface="Arial" panose="020B0604020202020204" pitchFamily="34" charset="0"/>
                <a:hlinkClick r:id="rId3"/>
              </a:rPr>
              <a:t>https://www.nordhit.de/vitamin-d3-10000ie-vitamin-k2-365/a-101912</a:t>
            </a:r>
            <a:r>
              <a:rPr lang="de-DE" altLang="pt-PT" sz="1400" dirty="0" smtClean="0">
                <a:solidFill>
                  <a:schemeClr val="bg1"/>
                </a:solidFill>
                <a:cs typeface="Arial" panose="020B0604020202020204" pitchFamily="34" charset="0"/>
                <a:hlinkClick r:id="rId3"/>
              </a:rPr>
              <a:t>/</a:t>
            </a:r>
            <a:r>
              <a:rPr lang="de-DE" altLang="pt-PT" sz="1400" dirty="0" smtClean="0">
                <a:solidFill>
                  <a:schemeClr val="bg1"/>
                </a:solidFill>
                <a:cs typeface="Arial" panose="020B0604020202020204" pitchFamily="34" charset="0"/>
              </a:rPr>
              <a:t> </a:t>
            </a:r>
            <a:endParaRPr lang="de-DE" altLang="pt-PT"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1017618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80728"/>
            <a:ext cx="7056312" cy="584775"/>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Vitamin B6 in der Tumorprävention</a:t>
            </a:r>
            <a:endParaRPr lang="de-DE" altLang="pt-PT" sz="3200" b="1" dirty="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49</a:t>
            </a:fld>
            <a:endParaRPr lang="en-US" dirty="0"/>
          </a:p>
        </p:txBody>
      </p:sp>
      <p:sp>
        <p:nvSpPr>
          <p:cNvPr id="18" name="Rectangle 3"/>
          <p:cNvSpPr txBox="1">
            <a:spLocks noChangeArrowheads="1"/>
          </p:cNvSpPr>
          <p:nvPr/>
        </p:nvSpPr>
        <p:spPr>
          <a:xfrm>
            <a:off x="324000" y="2204864"/>
            <a:ext cx="8496472"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en-US" altLang="pt-PT" sz="1400" dirty="0">
                <a:solidFill>
                  <a:schemeClr val="bg1"/>
                </a:solidFill>
                <a:cs typeface="Arial" panose="020B0604020202020204" pitchFamily="34" charset="0"/>
              </a:rPr>
              <a:t>Serum B vitamin levels and risk of lung </a:t>
            </a:r>
            <a:r>
              <a:rPr lang="en-US" altLang="pt-PT" sz="1400" dirty="0" smtClean="0">
                <a:solidFill>
                  <a:schemeClr val="bg1"/>
                </a:solidFill>
                <a:cs typeface="Arial" panose="020B0604020202020204" pitchFamily="34" charset="0"/>
              </a:rPr>
              <a:t>cancer</a:t>
            </a:r>
          </a:p>
          <a:p>
            <a:pPr marL="0" indent="0" algn="just">
              <a:lnSpc>
                <a:spcPct val="100000"/>
              </a:lnSpc>
              <a:buNone/>
              <a:tabLst>
                <a:tab pos="447675" algn="l"/>
              </a:tabLst>
            </a:pPr>
            <a:r>
              <a:rPr lang="de-DE" altLang="pt-PT" sz="1400" dirty="0" smtClean="0">
                <a:solidFill>
                  <a:schemeClr val="bg1"/>
                </a:solidFill>
                <a:cs typeface="Arial" panose="020B0604020202020204" pitchFamily="34" charset="0"/>
                <a:hlinkClick r:id="rId2"/>
              </a:rPr>
              <a:t>https</a:t>
            </a:r>
            <a:r>
              <a:rPr lang="de-DE" altLang="pt-PT" sz="1400" dirty="0">
                <a:solidFill>
                  <a:schemeClr val="bg1"/>
                </a:solidFill>
                <a:cs typeface="Arial" panose="020B0604020202020204" pitchFamily="34" charset="0"/>
                <a:hlinkClick r:id="rId2"/>
              </a:rPr>
              <a:t>://</a:t>
            </a:r>
            <a:r>
              <a:rPr lang="de-DE" altLang="pt-PT" sz="1400" dirty="0" smtClean="0">
                <a:solidFill>
                  <a:schemeClr val="bg1"/>
                </a:solidFill>
                <a:cs typeface="Arial" panose="020B0604020202020204" pitchFamily="34" charset="0"/>
                <a:hlinkClick r:id="rId2"/>
              </a:rPr>
              <a:t>www.ncbi.nlm.nih.gov/pubmed/20551408</a:t>
            </a:r>
            <a:endParaRPr lang="de-DE" altLang="pt-PT" sz="1400" dirty="0" smtClean="0">
              <a:solidFill>
                <a:schemeClr val="bg1"/>
              </a:solidFill>
              <a:cs typeface="Arial" panose="020B0604020202020204" pitchFamily="34" charset="0"/>
            </a:endParaRPr>
          </a:p>
          <a:p>
            <a:pPr marL="0" indent="0" algn="just">
              <a:lnSpc>
                <a:spcPct val="100000"/>
              </a:lnSpc>
              <a:buNone/>
              <a:tabLst>
                <a:tab pos="447675" algn="l"/>
              </a:tabLst>
            </a:pPr>
            <a:endParaRPr lang="en-US" altLang="pt-PT" sz="100" dirty="0" smtClean="0">
              <a:solidFill>
                <a:schemeClr val="bg1"/>
              </a:solidFill>
              <a:cs typeface="Arial" panose="020B0604020202020204" pitchFamily="34" charset="0"/>
            </a:endParaRPr>
          </a:p>
          <a:p>
            <a:pPr marL="0" indent="0" algn="just">
              <a:lnSpc>
                <a:spcPct val="100000"/>
              </a:lnSpc>
              <a:buNone/>
              <a:tabLst>
                <a:tab pos="447675" algn="l"/>
              </a:tabLst>
            </a:pPr>
            <a:r>
              <a:rPr lang="en-US" altLang="pt-PT" sz="1400" dirty="0" smtClean="0">
                <a:solidFill>
                  <a:schemeClr val="bg1"/>
                </a:solidFill>
                <a:cs typeface="Arial" panose="020B0604020202020204" pitchFamily="34" charset="0"/>
              </a:rPr>
              <a:t>CONCLUSION</a:t>
            </a:r>
            <a:r>
              <a:rPr lang="en-US" altLang="pt-PT" sz="1400" dirty="0">
                <a:solidFill>
                  <a:schemeClr val="bg1"/>
                </a:solidFill>
                <a:cs typeface="Arial" panose="020B0604020202020204" pitchFamily="34" charset="0"/>
              </a:rPr>
              <a:t>:</a:t>
            </a:r>
          </a:p>
          <a:p>
            <a:pPr marL="0" indent="0" algn="just">
              <a:lnSpc>
                <a:spcPct val="100000"/>
              </a:lnSpc>
              <a:buNone/>
              <a:tabLst>
                <a:tab pos="447675" algn="l"/>
              </a:tabLst>
            </a:pPr>
            <a:r>
              <a:rPr lang="en-US" altLang="pt-PT" sz="1400" dirty="0">
                <a:solidFill>
                  <a:schemeClr val="bg1"/>
                </a:solidFill>
                <a:cs typeface="Arial" panose="020B0604020202020204" pitchFamily="34" charset="0"/>
              </a:rPr>
              <a:t>Serum levels of vitamin B(6) and methionine were inversely associated with risk of lung cancer</a:t>
            </a:r>
            <a:r>
              <a:rPr lang="en-US" altLang="pt-PT" sz="1400" dirty="0" smtClean="0">
                <a:solidFill>
                  <a:schemeClr val="bg1"/>
                </a:solidFill>
                <a:cs typeface="Arial" panose="020B0604020202020204" pitchFamily="34" charset="0"/>
              </a:rPr>
              <a:t>.</a:t>
            </a:r>
          </a:p>
          <a:p>
            <a:pPr marL="0" indent="0" algn="just">
              <a:lnSpc>
                <a:spcPct val="100000"/>
              </a:lnSpc>
              <a:buNone/>
              <a:tabLst>
                <a:tab pos="447675" algn="l"/>
              </a:tabLst>
            </a:pPr>
            <a:endParaRPr lang="en-US" altLang="pt-PT" sz="100" dirty="0">
              <a:solidFill>
                <a:schemeClr val="bg1"/>
              </a:solidFill>
              <a:cs typeface="Arial" panose="020B0604020202020204" pitchFamily="34" charset="0"/>
            </a:endParaRPr>
          </a:p>
          <a:p>
            <a:pPr marL="0" indent="0" algn="just">
              <a:lnSpc>
                <a:spcPct val="100000"/>
              </a:lnSpc>
              <a:buNone/>
              <a:tabLst>
                <a:tab pos="447675" algn="l"/>
              </a:tabLst>
            </a:pPr>
            <a:r>
              <a:rPr lang="de-DE" altLang="pt-PT" sz="1400" dirty="0">
                <a:solidFill>
                  <a:schemeClr val="bg1"/>
                </a:solidFill>
                <a:cs typeface="Arial" panose="020B0604020202020204" pitchFamily="34" charset="0"/>
              </a:rPr>
              <a:t>FAZIT:</a:t>
            </a:r>
          </a:p>
          <a:p>
            <a:pPr marL="0" indent="0" algn="just">
              <a:lnSpc>
                <a:spcPct val="100000"/>
              </a:lnSpc>
              <a:buNone/>
              <a:tabLst>
                <a:tab pos="447675" algn="l"/>
              </a:tabLst>
            </a:pPr>
            <a:r>
              <a:rPr lang="de-DE" altLang="pt-PT" sz="1400" dirty="0">
                <a:solidFill>
                  <a:schemeClr val="bg1"/>
                </a:solidFill>
                <a:cs typeface="Arial" panose="020B0604020202020204" pitchFamily="34" charset="0"/>
              </a:rPr>
              <a:t>Die Serumspiegel von Vitamin </a:t>
            </a:r>
            <a:r>
              <a:rPr lang="de-DE" altLang="pt-PT" sz="1400" dirty="0" smtClean="0">
                <a:solidFill>
                  <a:schemeClr val="bg1"/>
                </a:solidFill>
                <a:cs typeface="Arial" panose="020B0604020202020204" pitchFamily="34" charset="0"/>
              </a:rPr>
              <a:t>B6 </a:t>
            </a:r>
            <a:r>
              <a:rPr lang="de-DE" altLang="pt-PT" sz="1400" dirty="0">
                <a:solidFill>
                  <a:schemeClr val="bg1"/>
                </a:solidFill>
                <a:cs typeface="Arial" panose="020B0604020202020204" pitchFamily="34" charset="0"/>
              </a:rPr>
              <a:t>und Methionin waren invers mit einem Lungenkrebsrisiko verbunden</a:t>
            </a:r>
            <a:r>
              <a:rPr lang="de-DE" altLang="pt-PT" sz="1400" dirty="0" smtClean="0">
                <a:solidFill>
                  <a:schemeClr val="bg1"/>
                </a:solidFill>
                <a:cs typeface="Arial" panose="020B0604020202020204" pitchFamily="34" charset="0"/>
              </a:rPr>
              <a:t>.</a:t>
            </a:r>
          </a:p>
        </p:txBody>
      </p:sp>
    </p:spTree>
    <p:extLst>
      <p:ext uri="{BB962C8B-B14F-4D97-AF65-F5344CB8AC3E}">
        <p14:creationId xmlns:p14="http://schemas.microsoft.com/office/powerpoint/2010/main" val="928378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388464" cy="4392488"/>
          </a:xfrm>
        </p:spPr>
        <p:txBody>
          <a:bodyPr>
            <a:normAutofit/>
          </a:bodyPr>
          <a:lstStyle/>
          <a:p>
            <a:pPr>
              <a:lnSpc>
                <a:spcPct val="100000"/>
              </a:lnSpc>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Geboren 1964, verheiratet, 4 Kinder</a:t>
            </a:r>
          </a:p>
          <a:p>
            <a:pPr>
              <a:lnSpc>
                <a:spcPct val="100000"/>
              </a:lnSpc>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Dipl.-Ingenieur der Luft- und Raumfahrt</a:t>
            </a:r>
          </a:p>
          <a:p>
            <a:pPr>
              <a:lnSpc>
                <a:spcPct val="100000"/>
              </a:lnSpc>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Ich bin </a:t>
            </a:r>
            <a:r>
              <a:rPr lang="de-DE" altLang="pt-PT" sz="2000" dirty="0" smtClean="0">
                <a:solidFill>
                  <a:srgbClr val="FF0000"/>
                </a:solidFill>
                <a:latin typeface="Arial" panose="020B0604020202020204" pitchFamily="34" charset="0"/>
                <a:cs typeface="Arial" panose="020B0604020202020204" pitchFamily="34" charset="0"/>
              </a:rPr>
              <a:t>kein Arzt</a:t>
            </a:r>
            <a:r>
              <a:rPr lang="de-DE" altLang="pt-PT" sz="2000" dirty="0" smtClean="0">
                <a:solidFill>
                  <a:schemeClr val="bg1"/>
                </a:solidFill>
                <a:latin typeface="Arial" panose="020B0604020202020204" pitchFamily="34" charset="0"/>
                <a:cs typeface="Arial" panose="020B0604020202020204" pitchFamily="34" charset="0"/>
              </a:rPr>
              <a:t>, </a:t>
            </a:r>
            <a:r>
              <a:rPr lang="de-DE" altLang="pt-PT" sz="2000" dirty="0" smtClean="0">
                <a:solidFill>
                  <a:srgbClr val="FF0000"/>
                </a:solidFill>
                <a:latin typeface="Arial" panose="020B0604020202020204" pitchFamily="34" charset="0"/>
                <a:cs typeface="Arial" panose="020B0604020202020204" pitchFamily="34" charset="0"/>
              </a:rPr>
              <a:t>kein Heilpraktiker </a:t>
            </a:r>
            <a:r>
              <a:rPr lang="de-DE" altLang="pt-PT" sz="2000" dirty="0" smtClean="0">
                <a:solidFill>
                  <a:schemeClr val="bg1"/>
                </a:solidFill>
                <a:latin typeface="Arial" panose="020B0604020202020204" pitchFamily="34" charset="0"/>
                <a:cs typeface="Arial" panose="020B0604020202020204" pitchFamily="34" charset="0"/>
              </a:rPr>
              <a:t>und </a:t>
            </a:r>
            <a:r>
              <a:rPr lang="de-DE" altLang="pt-PT" sz="2000" dirty="0" smtClean="0">
                <a:solidFill>
                  <a:srgbClr val="FF0000"/>
                </a:solidFill>
                <a:latin typeface="Arial" panose="020B0604020202020204" pitchFamily="34" charset="0"/>
                <a:cs typeface="Arial" panose="020B0604020202020204" pitchFamily="34" charset="0"/>
              </a:rPr>
              <a:t>kein Therapeut!</a:t>
            </a:r>
            <a:r>
              <a:rPr lang="de-DE" altLang="pt-PT" sz="2000" dirty="0" smtClean="0">
                <a:solidFill>
                  <a:schemeClr val="bg1"/>
                </a:solidFill>
                <a:latin typeface="Arial" panose="020B0604020202020204" pitchFamily="34" charset="0"/>
                <a:cs typeface="Arial" panose="020B0604020202020204" pitchFamily="34" charset="0"/>
              </a:rPr>
              <a:t> Ich habe </a:t>
            </a:r>
            <a:r>
              <a:rPr lang="de-DE" altLang="pt-PT" sz="2000" dirty="0" smtClean="0">
                <a:solidFill>
                  <a:srgbClr val="FF0000"/>
                </a:solidFill>
                <a:latin typeface="Arial" panose="020B0604020202020204" pitchFamily="34" charset="0"/>
                <a:cs typeface="Arial" panose="020B0604020202020204" pitchFamily="34" charset="0"/>
              </a:rPr>
              <a:t>keine schulmedizinische Ausbildung</a:t>
            </a:r>
            <a:r>
              <a:rPr lang="de-DE" altLang="pt-PT" sz="2000" dirty="0" smtClean="0">
                <a:solidFill>
                  <a:schemeClr val="bg1"/>
                </a:solidFill>
                <a:latin typeface="Arial" panose="020B0604020202020204" pitchFamily="34" charset="0"/>
                <a:cs typeface="Arial" panose="020B0604020202020204" pitchFamily="34" charset="0"/>
              </a:rPr>
              <a:t>, stattdessen:</a:t>
            </a:r>
          </a:p>
          <a:p>
            <a:pPr>
              <a:lnSpc>
                <a:spcPct val="100000"/>
              </a:lnSpc>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Ich </a:t>
            </a:r>
            <a:r>
              <a:rPr lang="de-DE" altLang="pt-PT" sz="2000" u="sng" dirty="0" smtClean="0">
                <a:solidFill>
                  <a:srgbClr val="FF0000"/>
                </a:solidFill>
                <a:latin typeface="Arial" panose="020B0604020202020204" pitchFamily="34" charset="0"/>
                <a:cs typeface="Arial" panose="020B0604020202020204" pitchFamily="34" charset="0"/>
              </a:rPr>
              <a:t>war</a:t>
            </a:r>
            <a:r>
              <a:rPr lang="de-DE" altLang="pt-PT" sz="2000" dirty="0" smtClean="0">
                <a:solidFill>
                  <a:schemeClr val="bg1"/>
                </a:solidFill>
                <a:latin typeface="Arial" panose="020B0604020202020204" pitchFamily="34" charset="0"/>
                <a:cs typeface="Arial" panose="020B0604020202020204" pitchFamily="34" charset="0"/>
              </a:rPr>
              <a:t> 30 Jahre lang an einer fortschreitenden Arthrose mehrerer Gelenke erkrankt (Knie, Hüfte und Schulter)</a:t>
            </a:r>
          </a:p>
          <a:p>
            <a:pPr>
              <a:lnSpc>
                <a:spcPct val="100000"/>
              </a:lnSpc>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1965 bis 2014 starke Allergien, Asthma als Impfschaden</a:t>
            </a:r>
          </a:p>
          <a:p>
            <a:pPr>
              <a:lnSpc>
                <a:spcPct val="100000"/>
              </a:lnSpc>
              <a:tabLst>
                <a:tab pos="447675" algn="l"/>
              </a:tabLst>
            </a:pPr>
            <a:r>
              <a:rPr lang="de-DE" altLang="pt-PT" sz="2000" dirty="0" smtClean="0">
                <a:solidFill>
                  <a:schemeClr val="bg1"/>
                </a:solidFill>
                <a:latin typeface="Arial" panose="020B0604020202020204" pitchFamily="34" charset="0"/>
                <a:cs typeface="Arial" panose="020B0604020202020204" pitchFamily="34" charset="0"/>
              </a:rPr>
              <a:t>12 Jahre lang massive Herzprobleme</a:t>
            </a:r>
          </a:p>
          <a:p>
            <a:pPr>
              <a:lnSpc>
                <a:spcPct val="100000"/>
              </a:lnSpc>
              <a:tabLst>
                <a:tab pos="447675" algn="l"/>
              </a:tabLst>
            </a:pPr>
            <a:endParaRPr lang="de-DE" altLang="pt-PT" sz="100" dirty="0" smtClean="0">
              <a:solidFill>
                <a:schemeClr val="bg1"/>
              </a:solidFill>
              <a:latin typeface="Arial" panose="020B0604020202020204" pitchFamily="34" charset="0"/>
              <a:cs typeface="Arial" panose="020B0604020202020204" pitchFamily="34" charset="0"/>
            </a:endParaRPr>
          </a:p>
          <a:p>
            <a:pPr marL="0" indent="0" algn="ctr">
              <a:lnSpc>
                <a:spcPct val="100000"/>
              </a:lnSpc>
              <a:buNone/>
              <a:tabLst>
                <a:tab pos="447675" algn="l"/>
              </a:tabLst>
            </a:pPr>
            <a:r>
              <a:rPr lang="de-DE" altLang="pt-PT" sz="2000" b="1" u="sng" dirty="0" smtClean="0">
                <a:solidFill>
                  <a:srgbClr val="FF0000"/>
                </a:solidFill>
                <a:latin typeface="Arial" panose="020B0604020202020204" pitchFamily="34" charset="0"/>
                <a:cs typeface="Arial" panose="020B0604020202020204" pitchFamily="34" charset="0"/>
              </a:rPr>
              <a:t>2016: komplett beschwerdefrei auf allen 3 Gebieten</a:t>
            </a:r>
            <a:endParaRPr lang="de-DE" altLang="pt-PT" sz="2000" b="1" u="sng" dirty="0">
              <a:solidFill>
                <a:srgbClr val="FF0000"/>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Personenangabe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5</a:t>
            </a:fld>
            <a:endParaRPr lang="en-US" dirty="0"/>
          </a:p>
        </p:txBody>
      </p:sp>
    </p:spTree>
    <p:extLst>
      <p:ext uri="{BB962C8B-B14F-4D97-AF65-F5344CB8AC3E}">
        <p14:creationId xmlns:p14="http://schemas.microsoft.com/office/powerpoint/2010/main" val="1708293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normAutofit/>
          </a:bodyPr>
          <a:lstStyle/>
          <a:p>
            <a:r>
              <a:rPr lang="de-DE" altLang="pt-PT" sz="3100" b="1" dirty="0" smtClean="0">
                <a:effectLst>
                  <a:outerShdw blurRad="38100" dist="38100" dir="2700000" algn="tl">
                    <a:srgbClr val="FFFFFF"/>
                  </a:outerShdw>
                </a:effectLst>
              </a:rPr>
              <a:t>Magnesium in </a:t>
            </a:r>
            <a:r>
              <a:rPr lang="de-DE" altLang="pt-PT" sz="3100" b="1" dirty="0">
                <a:effectLst>
                  <a:outerShdw blurRad="38100" dist="38100" dir="2700000" algn="tl">
                    <a:srgbClr val="FFFFFF"/>
                  </a:outerShdw>
                </a:effectLst>
              </a:rPr>
              <a:t>der </a:t>
            </a:r>
            <a:r>
              <a:rPr lang="de-DE" altLang="pt-PT" sz="3100" b="1" dirty="0" smtClean="0">
                <a:effectLst>
                  <a:outerShdw blurRad="38100" dist="38100" dir="2700000" algn="tl">
                    <a:srgbClr val="FFFFFF"/>
                  </a:outerShdw>
                </a:effectLst>
              </a:rPr>
              <a:t>Tumorprävention</a:t>
            </a:r>
            <a:endParaRPr lang="de-DE" dirty="0"/>
          </a:p>
        </p:txBody>
      </p:sp>
      <p:sp>
        <p:nvSpPr>
          <p:cNvPr id="3" name="Inhaltsplatzhalter 2"/>
          <p:cNvSpPr>
            <a:spLocks noGrp="1"/>
          </p:cNvSpPr>
          <p:nvPr>
            <p:ph idx="1"/>
          </p:nvPr>
        </p:nvSpPr>
        <p:spPr>
          <a:xfrm>
            <a:off x="325289" y="2336873"/>
            <a:ext cx="8567191" cy="3599316"/>
          </a:xfrm>
        </p:spPr>
        <p:txBody>
          <a:bodyPr/>
          <a:lstStyle/>
          <a:p>
            <a:pPr marL="0" indent="0">
              <a:buNone/>
            </a:pPr>
            <a:r>
              <a:rPr lang="de-DE" sz="2000" dirty="0" smtClean="0">
                <a:hlinkClick r:id="rId2"/>
              </a:rPr>
              <a:t>Video</a:t>
            </a:r>
            <a:r>
              <a:rPr lang="de-DE" sz="2000" dirty="0" smtClean="0">
                <a:solidFill>
                  <a:schemeClr val="bg1"/>
                </a:solidFill>
              </a:rPr>
              <a:t>(ausschnitt) Mehr Informationen unter:</a:t>
            </a:r>
          </a:p>
          <a:p>
            <a:pPr marL="0" indent="0">
              <a:buNone/>
            </a:pPr>
            <a:r>
              <a:rPr lang="de-DE" sz="1400" dirty="0">
                <a:solidFill>
                  <a:schemeClr val="bg1"/>
                </a:solidFill>
                <a:hlinkClick r:id="rId3"/>
              </a:rPr>
              <a:t>https://digitalewelt.spitzen-praevention.com/der-kongress-fuer-menschliche-medizin-2017</a:t>
            </a:r>
            <a:r>
              <a:rPr lang="de-DE" sz="1400" dirty="0" smtClean="0">
                <a:solidFill>
                  <a:schemeClr val="bg1"/>
                </a:solidFill>
                <a:hlinkClick r:id="rId3"/>
              </a:rPr>
              <a:t>/</a:t>
            </a:r>
            <a:r>
              <a:rPr lang="de-DE" sz="1400" dirty="0" smtClean="0">
                <a:solidFill>
                  <a:schemeClr val="bg1"/>
                </a:solidFill>
              </a:rPr>
              <a:t> </a:t>
            </a:r>
          </a:p>
          <a:p>
            <a:pPr marL="0" indent="0">
              <a:buNone/>
            </a:pPr>
            <a:r>
              <a:rPr lang="de-DE" sz="2000" dirty="0" smtClean="0">
                <a:solidFill>
                  <a:schemeClr val="bg1"/>
                </a:solidFill>
              </a:rPr>
              <a:t>Tumorspezifisch Supplementierung</a:t>
            </a:r>
          </a:p>
          <a:p>
            <a:pPr marL="0" indent="0">
              <a:buNone/>
            </a:pPr>
            <a:r>
              <a:rPr lang="de-DE" sz="1400" dirty="0">
                <a:solidFill>
                  <a:schemeClr val="bg1"/>
                </a:solidFill>
                <a:hlinkClick r:id="rId4"/>
              </a:rPr>
              <a:t>https://</a:t>
            </a:r>
            <a:r>
              <a:rPr lang="de-DE" sz="1400" dirty="0" smtClean="0">
                <a:solidFill>
                  <a:schemeClr val="bg1"/>
                </a:solidFill>
                <a:hlinkClick r:id="rId4"/>
              </a:rPr>
              <a:t>www.zentrum-der-gesundheit.de/krebs-magnesiummangel-ia.html</a:t>
            </a:r>
            <a:endParaRPr lang="de-DE" sz="1400" dirty="0" smtClean="0">
              <a:solidFill>
                <a:schemeClr val="bg1"/>
              </a:solidFill>
            </a:endParaRPr>
          </a:p>
          <a:p>
            <a:pPr marL="0" indent="0">
              <a:buNone/>
            </a:pPr>
            <a:r>
              <a:rPr lang="de-DE" sz="1400" dirty="0">
                <a:solidFill>
                  <a:schemeClr val="bg1"/>
                </a:solidFill>
                <a:hlinkClick r:id="rId5"/>
              </a:rPr>
              <a:t>https://</a:t>
            </a:r>
            <a:r>
              <a:rPr lang="de-DE" sz="1400" dirty="0" smtClean="0">
                <a:solidFill>
                  <a:schemeClr val="bg1"/>
                </a:solidFill>
                <a:hlinkClick r:id="rId5"/>
              </a:rPr>
              <a:t>www.ncbi.nlm.nih.gov/pubmed/22854408</a:t>
            </a:r>
            <a:endParaRPr lang="de-DE" sz="1400" dirty="0" smtClean="0">
              <a:solidFill>
                <a:schemeClr val="bg1"/>
              </a:solidFill>
            </a:endParaRPr>
          </a:p>
          <a:p>
            <a:pPr marL="0" indent="0">
              <a:buNone/>
            </a:pPr>
            <a:r>
              <a:rPr lang="de-DE" sz="1400" dirty="0">
                <a:solidFill>
                  <a:schemeClr val="bg1"/>
                </a:solidFill>
                <a:hlinkClick r:id="rId6"/>
              </a:rPr>
              <a:t>https</a:t>
            </a:r>
            <a:r>
              <a:rPr lang="de-DE" sz="1400">
                <a:solidFill>
                  <a:schemeClr val="bg1"/>
                </a:solidFill>
                <a:hlinkClick r:id="rId6"/>
              </a:rPr>
              <a:t>://</a:t>
            </a:r>
            <a:r>
              <a:rPr lang="de-DE" sz="1400" smtClean="0">
                <a:solidFill>
                  <a:schemeClr val="bg1"/>
                </a:solidFill>
                <a:hlinkClick r:id="rId6"/>
              </a:rPr>
              <a:t>www.ncbi.nlm.nih.gov/pubmed/28424213</a:t>
            </a:r>
            <a:endParaRPr lang="de-DE" sz="1400" smtClean="0">
              <a:solidFill>
                <a:schemeClr val="bg1"/>
              </a:solidFill>
            </a:endParaRPr>
          </a:p>
          <a:p>
            <a:pPr marL="0" indent="0">
              <a:buNone/>
            </a:pPr>
            <a:endParaRPr lang="de-DE" sz="1400" dirty="0" smtClean="0">
              <a:solidFill>
                <a:schemeClr val="bg1"/>
              </a:solidFill>
            </a:endParaRPr>
          </a:p>
          <a:p>
            <a:pPr marL="0" indent="0">
              <a:buNone/>
            </a:pPr>
            <a:r>
              <a:rPr lang="de-DE" sz="2000" dirty="0" smtClean="0">
                <a:solidFill>
                  <a:schemeClr val="bg1"/>
                </a:solidFill>
              </a:rPr>
              <a:t>Magnesiummangel spielt eine große Rolle bei der Entstehung von Tumoren</a:t>
            </a:r>
          </a:p>
          <a:p>
            <a:pPr marL="0" indent="0">
              <a:buNone/>
            </a:pPr>
            <a:r>
              <a:rPr lang="de-DE" sz="1400" dirty="0">
                <a:solidFill>
                  <a:schemeClr val="bg1"/>
                </a:solidFill>
                <a:hlinkClick r:id="rId7"/>
              </a:rPr>
              <a:t>https://vitalinstitut.net/magnesiummangel</a:t>
            </a:r>
            <a:r>
              <a:rPr lang="de-DE" sz="1400" dirty="0" smtClean="0">
                <a:solidFill>
                  <a:schemeClr val="bg1"/>
                </a:solidFill>
                <a:hlinkClick r:id="rId7"/>
              </a:rPr>
              <a:t>/</a:t>
            </a:r>
            <a:endParaRPr lang="de-DE" sz="1400" dirty="0" smtClean="0">
              <a:solidFill>
                <a:schemeClr val="bg1"/>
              </a:solidFill>
            </a:endParaRPr>
          </a:p>
          <a:p>
            <a:pPr marL="0" indent="0">
              <a:buNone/>
            </a:pPr>
            <a:endParaRPr lang="de-DE" sz="20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50</a:t>
            </a:fld>
            <a:endParaRPr lang="en-US" dirty="0"/>
          </a:p>
        </p:txBody>
      </p:sp>
    </p:spTree>
    <p:extLst>
      <p:ext uri="{BB962C8B-B14F-4D97-AF65-F5344CB8AC3E}">
        <p14:creationId xmlns:p14="http://schemas.microsoft.com/office/powerpoint/2010/main" val="3477867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normAutofit/>
          </a:bodyPr>
          <a:lstStyle/>
          <a:p>
            <a:r>
              <a:rPr lang="de-DE" altLang="pt-PT" sz="3100" b="1" dirty="0" smtClean="0">
                <a:effectLst>
                  <a:outerShdw blurRad="38100" dist="38100" dir="2700000" algn="tl">
                    <a:srgbClr val="FFFFFF"/>
                  </a:outerShdw>
                </a:effectLst>
              </a:rPr>
              <a:t>Kurkuma in </a:t>
            </a:r>
            <a:r>
              <a:rPr lang="de-DE" altLang="pt-PT" sz="3100" b="1" dirty="0">
                <a:effectLst>
                  <a:outerShdw blurRad="38100" dist="38100" dir="2700000" algn="tl">
                    <a:srgbClr val="FFFFFF"/>
                  </a:outerShdw>
                </a:effectLst>
              </a:rPr>
              <a:t>der </a:t>
            </a:r>
            <a:r>
              <a:rPr lang="de-DE" altLang="pt-PT" sz="3100" b="1" dirty="0" smtClean="0">
                <a:effectLst>
                  <a:outerShdw blurRad="38100" dist="38100" dir="2700000" algn="tl">
                    <a:srgbClr val="FFFFFF"/>
                  </a:outerShdw>
                </a:effectLst>
              </a:rPr>
              <a:t>Tumorprävention</a:t>
            </a:r>
            <a:endParaRPr lang="de-DE" dirty="0"/>
          </a:p>
        </p:txBody>
      </p:sp>
      <p:sp>
        <p:nvSpPr>
          <p:cNvPr id="3" name="Inhaltsplatzhalter 2"/>
          <p:cNvSpPr>
            <a:spLocks noGrp="1"/>
          </p:cNvSpPr>
          <p:nvPr>
            <p:ph idx="1"/>
          </p:nvPr>
        </p:nvSpPr>
        <p:spPr>
          <a:xfrm>
            <a:off x="325289" y="2336872"/>
            <a:ext cx="8567191" cy="4044455"/>
          </a:xfrm>
        </p:spPr>
        <p:txBody>
          <a:bodyPr>
            <a:normAutofit/>
          </a:bodyPr>
          <a:lstStyle/>
          <a:p>
            <a:pPr marL="0" indent="0">
              <a:buNone/>
            </a:pPr>
            <a:r>
              <a:rPr lang="de-DE" sz="2000" dirty="0" smtClean="0">
                <a:hlinkClick r:id="rId2"/>
              </a:rPr>
              <a:t>Video</a:t>
            </a:r>
            <a:r>
              <a:rPr lang="de-DE" sz="2000" dirty="0" smtClean="0"/>
              <a:t> </a:t>
            </a:r>
            <a:r>
              <a:rPr lang="de-DE" sz="2000" dirty="0" smtClean="0">
                <a:solidFill>
                  <a:schemeClr val="bg1"/>
                </a:solidFill>
              </a:rPr>
              <a:t>zu Kurkuma in der Tumorprävention</a:t>
            </a:r>
          </a:p>
          <a:p>
            <a:pPr marL="0" indent="0">
              <a:buNone/>
            </a:pPr>
            <a:r>
              <a:rPr lang="en-US" sz="2000" dirty="0">
                <a:solidFill>
                  <a:schemeClr val="bg1"/>
                </a:solidFill>
                <a:hlinkClick r:id="rId3"/>
              </a:rPr>
              <a:t>A Review of Curcumin and Its Derivatives as Anticancer Agents</a:t>
            </a:r>
            <a:endParaRPr lang="en-US" sz="2000" dirty="0">
              <a:solidFill>
                <a:schemeClr val="bg1"/>
              </a:solidFill>
            </a:endParaRPr>
          </a:p>
          <a:p>
            <a:pPr marL="0" indent="0" algn="just">
              <a:buNone/>
            </a:pPr>
            <a:r>
              <a:rPr lang="de-DE" sz="2000" dirty="0" smtClean="0">
                <a:solidFill>
                  <a:schemeClr val="bg1"/>
                </a:solidFill>
              </a:rPr>
              <a:t>Eine Reihe von Medizinstudien zu Kurkuma und Tumorerkrankungen habe ich in einer Liste zusammengefasst. Sie ist auf der Startseite meiner Homepage unter dem </a:t>
            </a:r>
            <a:r>
              <a:rPr lang="de-DE" sz="2000" dirty="0">
                <a:solidFill>
                  <a:schemeClr val="bg1"/>
                </a:solidFill>
              </a:rPr>
              <a:t>Namen </a:t>
            </a:r>
            <a:r>
              <a:rPr lang="de-DE" sz="2000" dirty="0" smtClean="0">
                <a:solidFill>
                  <a:schemeClr val="bg1"/>
                </a:solidFill>
              </a:rPr>
              <a:t>„</a:t>
            </a:r>
            <a:r>
              <a:rPr lang="de-DE" sz="2000" dirty="0" smtClean="0">
                <a:solidFill>
                  <a:srgbClr val="FF0000"/>
                </a:solidFill>
              </a:rPr>
              <a:t>Medizinische </a:t>
            </a:r>
            <a:r>
              <a:rPr lang="de-DE" sz="2000" dirty="0">
                <a:solidFill>
                  <a:srgbClr val="FF0000"/>
                </a:solidFill>
              </a:rPr>
              <a:t>Studien zu Bienenprodukten und Kurkuma bei </a:t>
            </a:r>
            <a:r>
              <a:rPr lang="de-DE" sz="2000" dirty="0" smtClean="0">
                <a:solidFill>
                  <a:srgbClr val="FF0000"/>
                </a:solidFill>
              </a:rPr>
              <a:t>Tumorerkrankungen</a:t>
            </a:r>
            <a:r>
              <a:rPr lang="de-DE" sz="2000" dirty="0" smtClean="0">
                <a:solidFill>
                  <a:schemeClr val="bg1"/>
                </a:solidFill>
              </a:rPr>
              <a:t>“ kostenfrei zum Download eingestellt.</a:t>
            </a:r>
          </a:p>
          <a:p>
            <a:pPr marL="0" indent="0" algn="just">
              <a:buNone/>
            </a:pPr>
            <a:r>
              <a:rPr lang="de-DE" sz="2000" dirty="0">
                <a:solidFill>
                  <a:schemeClr val="bg1"/>
                </a:solidFill>
              </a:rPr>
              <a:t>Ich selbst verwende Kurkuma </a:t>
            </a:r>
            <a:r>
              <a:rPr lang="de-DE" sz="2000" dirty="0" smtClean="0">
                <a:solidFill>
                  <a:schemeClr val="bg1"/>
                </a:solidFill>
              </a:rPr>
              <a:t>zusammen </a:t>
            </a:r>
            <a:r>
              <a:rPr lang="de-DE" sz="2000" dirty="0">
                <a:solidFill>
                  <a:schemeClr val="bg1"/>
                </a:solidFill>
              </a:rPr>
              <a:t>mit schwarzem Pfeffer </a:t>
            </a:r>
            <a:r>
              <a:rPr lang="de-DE" sz="2000" dirty="0" smtClean="0">
                <a:solidFill>
                  <a:schemeClr val="bg1"/>
                </a:solidFill>
              </a:rPr>
              <a:t>(</a:t>
            </a:r>
            <a:r>
              <a:rPr lang="de-DE" sz="2000" dirty="0">
                <a:solidFill>
                  <a:schemeClr val="bg1"/>
                </a:solidFill>
              </a:rPr>
              <a:t>4:1, bis zu </a:t>
            </a:r>
            <a:r>
              <a:rPr lang="de-DE" sz="2000" dirty="0" smtClean="0">
                <a:solidFill>
                  <a:schemeClr val="bg1"/>
                </a:solidFill>
              </a:rPr>
              <a:t>max. 8 </a:t>
            </a:r>
            <a:r>
              <a:rPr lang="de-DE" sz="2000" dirty="0">
                <a:solidFill>
                  <a:schemeClr val="bg1"/>
                </a:solidFill>
              </a:rPr>
              <a:t>g täglich)</a:t>
            </a:r>
          </a:p>
          <a:p>
            <a:pPr marL="0" indent="0" algn="just">
              <a:buNone/>
            </a:pPr>
            <a:r>
              <a:rPr lang="de-DE" sz="2000" dirty="0" smtClean="0">
                <a:solidFill>
                  <a:schemeClr val="bg1"/>
                </a:solidFill>
              </a:rPr>
              <a:t>Entweder </a:t>
            </a:r>
            <a:r>
              <a:rPr lang="de-DE" sz="2000" dirty="0">
                <a:solidFill>
                  <a:schemeClr val="bg1"/>
                </a:solidFill>
              </a:rPr>
              <a:t>in Kapselform oder zusammen mit Propolis in Edelkastanienhonig eingerührt</a:t>
            </a:r>
            <a:r>
              <a:rPr lang="de-DE" sz="2000" dirty="0" smtClean="0">
                <a:solidFill>
                  <a:schemeClr val="bg1"/>
                </a:solidFill>
              </a:rPr>
              <a:t>.</a:t>
            </a:r>
          </a:p>
          <a:p>
            <a:pPr marL="0" indent="0" algn="just">
              <a:buNone/>
            </a:pPr>
            <a:r>
              <a:rPr lang="de-DE" sz="2000" dirty="0" smtClean="0">
                <a:solidFill>
                  <a:schemeClr val="bg1"/>
                </a:solidFill>
              </a:rPr>
              <a:t>(</a:t>
            </a:r>
            <a:r>
              <a:rPr lang="de-DE" sz="2000" dirty="0" smtClean="0">
                <a:solidFill>
                  <a:schemeClr val="bg1"/>
                </a:solidFill>
                <a:hlinkClick r:id="rId4"/>
              </a:rPr>
              <a:t>Google und Kurkuma</a:t>
            </a:r>
            <a:r>
              <a:rPr lang="de-DE" sz="2000" dirty="0" smtClean="0">
                <a:solidFill>
                  <a:schemeClr val="bg1"/>
                </a:solidFill>
              </a:rPr>
              <a:t>) </a:t>
            </a:r>
            <a:endParaRPr lang="de-DE" sz="2000" dirty="0">
              <a:solidFill>
                <a:schemeClr val="bg1"/>
              </a:solidFill>
            </a:endParaRPr>
          </a:p>
          <a:p>
            <a:pPr marL="0" indent="0" algn="just">
              <a:buNone/>
            </a:pPr>
            <a:endParaRPr lang="de-DE" sz="20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51</a:t>
            </a:fld>
            <a:endParaRPr lang="en-US" dirty="0"/>
          </a:p>
        </p:txBody>
      </p:sp>
    </p:spTree>
    <p:extLst>
      <p:ext uri="{BB962C8B-B14F-4D97-AF65-F5344CB8AC3E}">
        <p14:creationId xmlns:p14="http://schemas.microsoft.com/office/powerpoint/2010/main" val="3910109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4704"/>
            <a:ext cx="7056312" cy="1077218"/>
          </a:xfrm>
          <a:prstGeom prst="rect">
            <a:avLst/>
          </a:prstGeom>
          <a:noFill/>
        </p:spPr>
        <p:txBody>
          <a:bodyPr wrap="square" rtlCol="0">
            <a:spAutoFit/>
          </a:bodyPr>
          <a:lstStyle/>
          <a:p>
            <a:r>
              <a:rPr lang="de-DE" altLang="pt-PT" sz="3200" b="1" dirty="0">
                <a:effectLst>
                  <a:outerShdw blurRad="38100" dist="38100" dir="2700000" algn="tl">
                    <a:srgbClr val="FFFFFF"/>
                  </a:outerShdw>
                </a:effectLst>
                <a:hlinkClick r:id="rId2"/>
              </a:rPr>
              <a:t>Melatonin</a:t>
            </a:r>
            <a:r>
              <a:rPr lang="de-DE" altLang="pt-PT" sz="3200" b="1" dirty="0">
                <a:effectLst>
                  <a:outerShdw blurRad="38100" dist="38100" dir="2700000" algn="tl">
                    <a:srgbClr val="FFFFFF"/>
                  </a:outerShdw>
                </a:effectLst>
              </a:rPr>
              <a:t> bei Brusttumoren – Literatur 2018</a:t>
            </a:r>
            <a:endParaRPr lang="de-DE" altLang="pt-PT" sz="2800" b="1" dirty="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52</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tabLst>
                <a:tab pos="447675" algn="l"/>
              </a:tabLst>
            </a:pPr>
            <a:r>
              <a:rPr lang="de-DE" altLang="pt-PT" sz="1400" dirty="0" smtClean="0">
                <a:solidFill>
                  <a:schemeClr val="bg1"/>
                </a:solidFill>
                <a:cs typeface="Arial" panose="020B0604020202020204" pitchFamily="34" charset="0"/>
              </a:rPr>
              <a:t>Habe Sie schon davon gehört, dass der in Deutschland verbotene Stoff Melatonin bei Brusttumoren und anderen Tumorarten eine entsprechende Wirkung hat. Krebszellen mögen keine Dunkelheit. Melatonin lässt Krebszellen „schlafen“:</a:t>
            </a:r>
          </a:p>
          <a:p>
            <a:pPr marL="0" indent="0">
              <a:lnSpc>
                <a:spcPct val="100000"/>
              </a:lnSpc>
              <a:buNone/>
              <a:tabLst>
                <a:tab pos="447675" algn="l"/>
              </a:tabLst>
            </a:pPr>
            <a:r>
              <a:rPr lang="de-DE" altLang="pt-PT" sz="1400" dirty="0">
                <a:solidFill>
                  <a:schemeClr val="bg1"/>
                </a:solidFill>
                <a:cs typeface="Arial" panose="020B0604020202020204" pitchFamily="34" charset="0"/>
                <a:hlinkClick r:id="rId3"/>
              </a:rPr>
              <a:t>https://</a:t>
            </a:r>
            <a:r>
              <a:rPr lang="de-DE" altLang="pt-PT" sz="1400" dirty="0" smtClean="0">
                <a:solidFill>
                  <a:schemeClr val="bg1"/>
                </a:solidFill>
                <a:cs typeface="Arial" panose="020B0604020202020204" pitchFamily="34" charset="0"/>
                <a:hlinkClick r:id="rId3"/>
              </a:rPr>
              <a:t>www.zentrum-der-gesundheit.de/krebs-melatonin-ia.html</a:t>
            </a:r>
            <a:r>
              <a:rPr lang="de-DE" altLang="pt-PT" sz="1400" dirty="0" smtClean="0">
                <a:solidFill>
                  <a:schemeClr val="bg1"/>
                </a:solidFill>
                <a:cs typeface="Arial" panose="020B0604020202020204" pitchFamily="34" charset="0"/>
              </a:rPr>
              <a:t> </a:t>
            </a:r>
            <a:endParaRPr lang="de-DE" altLang="pt-PT" sz="1400" dirty="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4"/>
              </a:rPr>
              <a:t>https://</a:t>
            </a:r>
            <a:r>
              <a:rPr lang="de-DE" altLang="pt-PT" sz="1400" dirty="0" smtClean="0">
                <a:solidFill>
                  <a:schemeClr val="bg1"/>
                </a:solidFill>
                <a:cs typeface="Arial" panose="020B0604020202020204" pitchFamily="34" charset="0"/>
                <a:hlinkClick r:id="rId4"/>
              </a:rPr>
              <a:t>www.ncbi.nlm.nih.gov/pubmed/30260001</a:t>
            </a:r>
            <a:r>
              <a:rPr lang="de-DE" altLang="pt-PT" sz="1400" dirty="0">
                <a:solidFill>
                  <a:schemeClr val="bg1"/>
                </a:solidFill>
                <a:cs typeface="Arial" panose="020B0604020202020204" pitchFamily="34" charset="0"/>
              </a:rPr>
              <a:t>,</a:t>
            </a:r>
            <a:r>
              <a:rPr lang="de-DE" altLang="pt-PT" sz="1400" dirty="0" smtClean="0">
                <a:solidFill>
                  <a:schemeClr val="bg1"/>
                </a:solidFill>
                <a:cs typeface="Arial" panose="020B0604020202020204" pitchFamily="34" charset="0"/>
              </a:rPr>
              <a:t> </a:t>
            </a:r>
            <a:r>
              <a:rPr lang="de-DE" altLang="pt-PT" sz="1400" dirty="0" smtClean="0">
                <a:solidFill>
                  <a:schemeClr val="bg1"/>
                </a:solidFill>
                <a:cs typeface="Arial" panose="020B0604020202020204" pitchFamily="34" charset="0"/>
                <a:hlinkClick r:id="rId5"/>
              </a:rPr>
              <a:t>https</a:t>
            </a:r>
            <a:r>
              <a:rPr lang="de-DE" altLang="pt-PT" sz="1400" dirty="0">
                <a:solidFill>
                  <a:schemeClr val="bg1"/>
                </a:solidFill>
                <a:cs typeface="Arial" panose="020B0604020202020204" pitchFamily="34" charset="0"/>
                <a:hlinkClick r:id="rId5"/>
              </a:rPr>
              <a:t>://</a:t>
            </a:r>
            <a:r>
              <a:rPr lang="de-DE" altLang="pt-PT" sz="1400" dirty="0" smtClean="0">
                <a:solidFill>
                  <a:schemeClr val="bg1"/>
                </a:solidFill>
                <a:cs typeface="Arial" panose="020B0604020202020204" pitchFamily="34" charset="0"/>
                <a:hlinkClick r:id="rId5"/>
              </a:rPr>
              <a:t>www.ncbi.nlm.nih.gov/pubmed/29990486</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en-US" altLang="pt-PT" sz="1400" dirty="0" smtClean="0">
                <a:solidFill>
                  <a:schemeClr val="bg1"/>
                </a:solidFill>
                <a:cs typeface="Arial" panose="020B0604020202020204" pitchFamily="34" charset="0"/>
                <a:hlinkClick r:id="rId6"/>
              </a:rPr>
              <a:t>https</a:t>
            </a:r>
            <a:r>
              <a:rPr lang="en-US" altLang="pt-PT" sz="1400" dirty="0">
                <a:solidFill>
                  <a:schemeClr val="bg1"/>
                </a:solidFill>
                <a:cs typeface="Arial" panose="020B0604020202020204" pitchFamily="34" charset="0"/>
                <a:hlinkClick r:id="rId6"/>
              </a:rPr>
              <a:t>://</a:t>
            </a:r>
            <a:r>
              <a:rPr lang="en-US" altLang="pt-PT" sz="1400" dirty="0" smtClean="0">
                <a:solidFill>
                  <a:schemeClr val="bg1"/>
                </a:solidFill>
                <a:cs typeface="Arial" panose="020B0604020202020204" pitchFamily="34" charset="0"/>
                <a:hlinkClick r:id="rId6"/>
              </a:rPr>
              <a:t>www.ncbi.nlm.nih.gov/pubmed/29797213</a:t>
            </a:r>
            <a:r>
              <a:rPr lang="en-US" altLang="pt-PT" sz="1400" dirty="0">
                <a:solidFill>
                  <a:schemeClr val="bg1"/>
                </a:solidFill>
                <a:cs typeface="Arial" panose="020B0604020202020204" pitchFamily="34" charset="0"/>
              </a:rPr>
              <a:t>,</a:t>
            </a:r>
            <a:r>
              <a:rPr lang="en-US" altLang="pt-PT" sz="1400" dirty="0" smtClean="0">
                <a:solidFill>
                  <a:schemeClr val="bg1"/>
                </a:solidFill>
                <a:cs typeface="Arial" panose="020B0604020202020204" pitchFamily="34" charset="0"/>
              </a:rPr>
              <a:t> </a:t>
            </a:r>
            <a:r>
              <a:rPr lang="en-US" altLang="pt-PT" sz="1400" dirty="0" smtClean="0">
                <a:solidFill>
                  <a:schemeClr val="bg1"/>
                </a:solidFill>
                <a:cs typeface="Arial" panose="020B0604020202020204" pitchFamily="34" charset="0"/>
                <a:hlinkClick r:id="rId7"/>
              </a:rPr>
              <a:t>https</a:t>
            </a:r>
            <a:r>
              <a:rPr lang="en-US" altLang="pt-PT" sz="1400" dirty="0">
                <a:solidFill>
                  <a:schemeClr val="bg1"/>
                </a:solidFill>
                <a:cs typeface="Arial" panose="020B0604020202020204" pitchFamily="34" charset="0"/>
                <a:hlinkClick r:id="rId7"/>
              </a:rPr>
              <a:t>://</a:t>
            </a:r>
            <a:r>
              <a:rPr lang="en-US" altLang="pt-PT" sz="1400" dirty="0" smtClean="0">
                <a:solidFill>
                  <a:schemeClr val="bg1"/>
                </a:solidFill>
                <a:cs typeface="Arial" panose="020B0604020202020204" pitchFamily="34" charset="0"/>
                <a:hlinkClick r:id="rId7"/>
              </a:rPr>
              <a:t>www.ncbi.nlm.nih.gov/pubmed/29641614</a:t>
            </a:r>
            <a:r>
              <a:rPr lang="en-US" altLang="pt-PT" sz="1400" dirty="0" smtClean="0">
                <a:solidFill>
                  <a:schemeClr val="bg1"/>
                </a:solidFill>
                <a:cs typeface="Arial" panose="020B0604020202020204" pitchFamily="34" charset="0"/>
              </a:rPr>
              <a:t> </a:t>
            </a:r>
            <a:endParaRPr lang="en-US" altLang="pt-PT" sz="1400" dirty="0">
              <a:solidFill>
                <a:schemeClr val="bg1"/>
              </a:solidFill>
              <a:cs typeface="Arial" panose="020B0604020202020204" pitchFamily="34" charset="0"/>
            </a:endParaRPr>
          </a:p>
          <a:p>
            <a:pPr marL="0" indent="0">
              <a:lnSpc>
                <a:spcPct val="100000"/>
              </a:lnSpc>
              <a:buNone/>
              <a:tabLst>
                <a:tab pos="447675" algn="l"/>
              </a:tabLst>
            </a:pPr>
            <a:r>
              <a:rPr lang="en-US" altLang="pt-PT" sz="1400" dirty="0" smtClean="0">
                <a:solidFill>
                  <a:schemeClr val="bg1"/>
                </a:solidFill>
                <a:cs typeface="Arial" panose="020B0604020202020204" pitchFamily="34" charset="0"/>
                <a:hlinkClick r:id="rId8"/>
              </a:rPr>
              <a:t>https</a:t>
            </a:r>
            <a:r>
              <a:rPr lang="en-US" altLang="pt-PT" sz="1400" dirty="0">
                <a:solidFill>
                  <a:schemeClr val="bg1"/>
                </a:solidFill>
                <a:cs typeface="Arial" panose="020B0604020202020204" pitchFamily="34" charset="0"/>
                <a:hlinkClick r:id="rId8"/>
              </a:rPr>
              <a:t>://</a:t>
            </a:r>
            <a:r>
              <a:rPr lang="en-US" altLang="pt-PT" sz="1400" dirty="0" smtClean="0">
                <a:solidFill>
                  <a:schemeClr val="bg1"/>
                </a:solidFill>
                <a:cs typeface="Arial" panose="020B0604020202020204" pitchFamily="34" charset="0"/>
                <a:hlinkClick r:id="rId8"/>
              </a:rPr>
              <a:t>www.ncbi.nlm.nih.gov/pubmed/29458781</a:t>
            </a:r>
            <a:r>
              <a:rPr lang="en-US" altLang="pt-PT" sz="1400" dirty="0">
                <a:solidFill>
                  <a:schemeClr val="bg1"/>
                </a:solidFill>
                <a:cs typeface="Arial" panose="020B0604020202020204" pitchFamily="34" charset="0"/>
              </a:rPr>
              <a:t>,</a:t>
            </a:r>
            <a:r>
              <a:rPr lang="en-US" altLang="pt-PT" sz="1400" dirty="0" smtClean="0">
                <a:solidFill>
                  <a:schemeClr val="bg1"/>
                </a:solidFill>
                <a:cs typeface="Arial" panose="020B0604020202020204" pitchFamily="34" charset="0"/>
              </a:rPr>
              <a:t> </a:t>
            </a:r>
            <a:r>
              <a:rPr lang="en-US" altLang="pt-PT" sz="1400" dirty="0" smtClean="0">
                <a:solidFill>
                  <a:schemeClr val="bg1"/>
                </a:solidFill>
                <a:cs typeface="Arial" panose="020B0604020202020204" pitchFamily="34" charset="0"/>
                <a:hlinkClick r:id="rId9"/>
              </a:rPr>
              <a:t>https</a:t>
            </a:r>
            <a:r>
              <a:rPr lang="en-US" altLang="pt-PT" sz="1400" dirty="0">
                <a:solidFill>
                  <a:schemeClr val="bg1"/>
                </a:solidFill>
                <a:cs typeface="Arial" panose="020B0604020202020204" pitchFamily="34" charset="0"/>
                <a:hlinkClick r:id="rId9"/>
              </a:rPr>
              <a:t>://</a:t>
            </a:r>
            <a:r>
              <a:rPr lang="en-US" altLang="pt-PT" sz="1400" dirty="0" smtClean="0">
                <a:solidFill>
                  <a:schemeClr val="bg1"/>
                </a:solidFill>
                <a:cs typeface="Arial" panose="020B0604020202020204" pitchFamily="34" charset="0"/>
                <a:hlinkClick r:id="rId9"/>
              </a:rPr>
              <a:t>www.ncbi.nlm.nih.gov/pubmed/29415446</a:t>
            </a:r>
            <a:r>
              <a:rPr lang="en-US" altLang="pt-PT" sz="1400" dirty="0" smtClean="0">
                <a:solidFill>
                  <a:schemeClr val="bg1"/>
                </a:solidFill>
                <a:cs typeface="Arial" panose="020B0604020202020204" pitchFamily="34" charset="0"/>
              </a:rPr>
              <a:t> </a:t>
            </a:r>
            <a:endParaRPr lang="en-US" altLang="pt-PT" sz="1400" dirty="0">
              <a:solidFill>
                <a:schemeClr val="bg1"/>
              </a:solidFill>
              <a:cs typeface="Arial" panose="020B0604020202020204" pitchFamily="34" charset="0"/>
            </a:endParaRPr>
          </a:p>
          <a:p>
            <a:pPr marL="0" indent="0">
              <a:lnSpc>
                <a:spcPct val="100000"/>
              </a:lnSpc>
              <a:buNone/>
              <a:tabLst>
                <a:tab pos="447675" algn="l"/>
              </a:tabLst>
            </a:pPr>
            <a:r>
              <a:rPr lang="en-US" altLang="pt-PT" sz="1400" dirty="0" smtClean="0">
                <a:solidFill>
                  <a:schemeClr val="bg1"/>
                </a:solidFill>
                <a:cs typeface="Arial" panose="020B0604020202020204" pitchFamily="34" charset="0"/>
                <a:hlinkClick r:id="rId10"/>
              </a:rPr>
              <a:t>https</a:t>
            </a:r>
            <a:r>
              <a:rPr lang="en-US" altLang="pt-PT" sz="1400" dirty="0">
                <a:solidFill>
                  <a:schemeClr val="bg1"/>
                </a:solidFill>
                <a:cs typeface="Arial" panose="020B0604020202020204" pitchFamily="34" charset="0"/>
                <a:hlinkClick r:id="rId10"/>
              </a:rPr>
              <a:t>://</a:t>
            </a:r>
            <a:r>
              <a:rPr lang="en-US" altLang="pt-PT" sz="1400" dirty="0" smtClean="0">
                <a:solidFill>
                  <a:schemeClr val="bg1"/>
                </a:solidFill>
                <a:cs typeface="Arial" panose="020B0604020202020204" pitchFamily="34" charset="0"/>
                <a:hlinkClick r:id="rId10"/>
              </a:rPr>
              <a:t>www.ncbi.nlm.nih.gov/pubmed/29384062</a:t>
            </a:r>
            <a:r>
              <a:rPr lang="en-US" altLang="pt-PT" sz="1400" dirty="0" smtClean="0">
                <a:solidFill>
                  <a:schemeClr val="bg1"/>
                </a:solidFill>
                <a:cs typeface="Arial" panose="020B0604020202020204" pitchFamily="34" charset="0"/>
              </a:rPr>
              <a:t>, </a:t>
            </a:r>
            <a:r>
              <a:rPr lang="en-US" altLang="pt-PT" sz="1400" dirty="0" smtClean="0">
                <a:solidFill>
                  <a:schemeClr val="bg1"/>
                </a:solidFill>
                <a:cs typeface="Arial" panose="020B0604020202020204" pitchFamily="34" charset="0"/>
                <a:hlinkClick r:id="rId11"/>
              </a:rPr>
              <a:t>https</a:t>
            </a:r>
            <a:r>
              <a:rPr lang="en-US" altLang="pt-PT" sz="1400" dirty="0">
                <a:solidFill>
                  <a:schemeClr val="bg1"/>
                </a:solidFill>
                <a:cs typeface="Arial" panose="020B0604020202020204" pitchFamily="34" charset="0"/>
                <a:hlinkClick r:id="rId11"/>
              </a:rPr>
              <a:t>://</a:t>
            </a:r>
            <a:r>
              <a:rPr lang="en-US" altLang="pt-PT" sz="1400" dirty="0" smtClean="0">
                <a:solidFill>
                  <a:schemeClr val="bg1"/>
                </a:solidFill>
                <a:cs typeface="Arial" panose="020B0604020202020204" pitchFamily="34" charset="0"/>
                <a:hlinkClick r:id="rId11"/>
              </a:rPr>
              <a:t>www.ncbi.nlm.nih.gov/pubmed/29330934</a:t>
            </a:r>
            <a:r>
              <a:rPr lang="en-US" altLang="pt-PT" sz="1400" dirty="0" smtClean="0">
                <a:solidFill>
                  <a:schemeClr val="bg1"/>
                </a:solidFill>
                <a:cs typeface="Arial" panose="020B0604020202020204" pitchFamily="34" charset="0"/>
              </a:rPr>
              <a:t> </a:t>
            </a:r>
            <a:endParaRPr lang="en-US" altLang="pt-PT" sz="1400" dirty="0">
              <a:solidFill>
                <a:schemeClr val="bg1"/>
              </a:solidFill>
              <a:cs typeface="Arial" panose="020B0604020202020204" pitchFamily="34" charset="0"/>
            </a:endParaRPr>
          </a:p>
          <a:p>
            <a:pPr marL="0" indent="0">
              <a:lnSpc>
                <a:spcPct val="100000"/>
              </a:lnSpc>
              <a:buNone/>
              <a:tabLst>
                <a:tab pos="447675" algn="l"/>
              </a:tabLst>
            </a:pPr>
            <a:r>
              <a:rPr lang="en-US" altLang="pt-PT" sz="1400" dirty="0" smtClean="0">
                <a:solidFill>
                  <a:schemeClr val="bg1"/>
                </a:solidFill>
                <a:cs typeface="Arial" panose="020B0604020202020204" pitchFamily="34" charset="0"/>
                <a:hlinkClick r:id="rId12"/>
              </a:rPr>
              <a:t>https</a:t>
            </a:r>
            <a:r>
              <a:rPr lang="en-US" altLang="pt-PT" sz="1400" dirty="0">
                <a:solidFill>
                  <a:schemeClr val="bg1"/>
                </a:solidFill>
                <a:cs typeface="Arial" panose="020B0604020202020204" pitchFamily="34" charset="0"/>
                <a:hlinkClick r:id="rId12"/>
              </a:rPr>
              <a:t>://</a:t>
            </a:r>
            <a:r>
              <a:rPr lang="en-US" altLang="pt-PT" sz="1400" dirty="0" smtClean="0">
                <a:solidFill>
                  <a:schemeClr val="bg1"/>
                </a:solidFill>
                <a:cs typeface="Arial" panose="020B0604020202020204" pitchFamily="34" charset="0"/>
                <a:hlinkClick r:id="rId12"/>
              </a:rPr>
              <a:t>www.ncbi.nlm.nih.gov/pubmed/29207126</a:t>
            </a:r>
            <a:r>
              <a:rPr lang="en-US" altLang="pt-PT" sz="1400" dirty="0" smtClean="0">
                <a:solidFill>
                  <a:schemeClr val="bg1"/>
                </a:solidFill>
                <a:cs typeface="Arial" panose="020B0604020202020204" pitchFamily="34" charset="0"/>
              </a:rPr>
              <a:t>, </a:t>
            </a:r>
            <a:r>
              <a:rPr lang="en-US" altLang="pt-PT" sz="1400" dirty="0" smtClean="0">
                <a:solidFill>
                  <a:schemeClr val="bg1"/>
                </a:solidFill>
                <a:cs typeface="Arial" panose="020B0604020202020204" pitchFamily="34" charset="0"/>
                <a:hlinkClick r:id="rId13"/>
              </a:rPr>
              <a:t>https</a:t>
            </a:r>
            <a:r>
              <a:rPr lang="en-US" altLang="pt-PT" sz="1400" dirty="0">
                <a:solidFill>
                  <a:schemeClr val="bg1"/>
                </a:solidFill>
                <a:cs typeface="Arial" panose="020B0604020202020204" pitchFamily="34" charset="0"/>
                <a:hlinkClick r:id="rId13"/>
              </a:rPr>
              <a:t>://</a:t>
            </a:r>
            <a:r>
              <a:rPr lang="en-US" altLang="pt-PT" sz="1400" dirty="0" smtClean="0">
                <a:solidFill>
                  <a:schemeClr val="bg1"/>
                </a:solidFill>
                <a:cs typeface="Arial" panose="020B0604020202020204" pitchFamily="34" charset="0"/>
                <a:hlinkClick r:id="rId13"/>
              </a:rPr>
              <a:t>www.ncbi.nlm.nih.gov/pubmed/29115538</a:t>
            </a:r>
            <a:r>
              <a:rPr lang="en-US" altLang="pt-PT" sz="1400" dirty="0" smtClean="0">
                <a:solidFill>
                  <a:schemeClr val="bg1"/>
                </a:solidFill>
                <a:cs typeface="Arial" panose="020B0604020202020204" pitchFamily="34" charset="0"/>
              </a:rPr>
              <a:t> </a:t>
            </a:r>
            <a:endParaRPr lang="en-US" altLang="pt-PT" sz="1400" dirty="0">
              <a:solidFill>
                <a:schemeClr val="bg1"/>
              </a:solidFill>
              <a:cs typeface="Arial" panose="020B0604020202020204" pitchFamily="34" charset="0"/>
            </a:endParaRPr>
          </a:p>
          <a:p>
            <a:pPr marL="0" indent="0">
              <a:lnSpc>
                <a:spcPct val="100000"/>
              </a:lnSpc>
              <a:buNone/>
              <a:tabLst>
                <a:tab pos="447675" algn="l"/>
              </a:tabLst>
            </a:pP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de-DE" altLang="pt-PT"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2209458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7056312" cy="584775"/>
          </a:xfrm>
          <a:prstGeom prst="rect">
            <a:avLst/>
          </a:prstGeom>
          <a:noFill/>
        </p:spPr>
        <p:txBody>
          <a:bodyPr wrap="square" rtlCol="0">
            <a:spAutoFit/>
          </a:bodyPr>
          <a:lstStyle/>
          <a:p>
            <a:r>
              <a:rPr lang="de-DE" altLang="pt-PT" sz="3200" b="1" dirty="0" smtClean="0">
                <a:effectLst>
                  <a:outerShdw blurRad="38100" dist="38100" dir="2700000" algn="tl">
                    <a:srgbClr val="FFFFFF"/>
                  </a:outerShdw>
                </a:effectLst>
              </a:rPr>
              <a:t>Resveratrol und Quercetin</a:t>
            </a:r>
            <a:endParaRPr lang="de-DE" altLang="pt-PT" sz="2800" b="1" dirty="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53</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tabLst>
                <a:tab pos="447675" algn="l"/>
              </a:tabLst>
            </a:pPr>
            <a:r>
              <a:rPr lang="de-DE" altLang="pt-PT" sz="1400" dirty="0" smtClean="0">
                <a:solidFill>
                  <a:schemeClr val="bg1"/>
                </a:solidFill>
                <a:cs typeface="Arial" panose="020B0604020202020204" pitchFamily="34" charset="0"/>
              </a:rPr>
              <a:t>Resveratrol als Unterstützung in der Krebstherapie um die giftigen Nebenwirkungen von </a:t>
            </a:r>
            <a:r>
              <a:rPr lang="de-DE" altLang="pt-PT" sz="1400" dirty="0" err="1" smtClean="0">
                <a:solidFill>
                  <a:schemeClr val="bg1"/>
                </a:solidFill>
                <a:cs typeface="Arial" panose="020B0604020202020204" pitchFamily="34" charset="0"/>
              </a:rPr>
              <a:t>Chemo</a:t>
            </a:r>
            <a:r>
              <a:rPr lang="de-DE" altLang="pt-PT" sz="1400" u="sng" dirty="0" err="1" smtClean="0">
                <a:solidFill>
                  <a:srgbClr val="FF0000"/>
                </a:solidFill>
                <a:cs typeface="Arial" panose="020B0604020202020204" pitchFamily="34" charset="0"/>
              </a:rPr>
              <a:t>giften</a:t>
            </a:r>
            <a:r>
              <a:rPr lang="de-DE" altLang="pt-PT" sz="1400" dirty="0" smtClean="0">
                <a:solidFill>
                  <a:schemeClr val="bg1"/>
                </a:solidFill>
                <a:cs typeface="Arial" panose="020B0604020202020204" pitchFamily="34" charset="0"/>
              </a:rPr>
              <a:t> zu reduzieren:</a:t>
            </a:r>
          </a:p>
          <a:p>
            <a:pPr marL="0" indent="0">
              <a:lnSpc>
                <a:spcPct val="100000"/>
              </a:lnSpc>
              <a:buNone/>
              <a:tabLst>
                <a:tab pos="447675" algn="l"/>
              </a:tabLst>
            </a:pPr>
            <a:r>
              <a:rPr lang="de-DE" altLang="pt-PT" sz="1400" dirty="0">
                <a:solidFill>
                  <a:schemeClr val="bg1"/>
                </a:solidFill>
                <a:cs typeface="Arial" panose="020B0604020202020204" pitchFamily="34" charset="0"/>
                <a:hlinkClick r:id="rId2"/>
              </a:rPr>
              <a:t>https://</a:t>
            </a:r>
            <a:r>
              <a:rPr lang="de-DE" altLang="pt-PT" sz="1400" dirty="0" smtClean="0">
                <a:solidFill>
                  <a:schemeClr val="bg1"/>
                </a:solidFill>
                <a:cs typeface="Arial" panose="020B0604020202020204" pitchFamily="34" charset="0"/>
                <a:hlinkClick r:id="rId2"/>
              </a:rPr>
              <a:t>www.zentrum-der-gesundheit.de/news/chemotherapie-nebenwirkungen-mindern-15000060.html</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3"/>
              </a:rPr>
              <a:t>https://</a:t>
            </a:r>
            <a:r>
              <a:rPr lang="de-DE" altLang="pt-PT" sz="1400" dirty="0" smtClean="0">
                <a:solidFill>
                  <a:schemeClr val="bg1"/>
                </a:solidFill>
                <a:cs typeface="Arial" panose="020B0604020202020204" pitchFamily="34" charset="0"/>
                <a:hlinkClick r:id="rId3"/>
              </a:rPr>
              <a:t>www.sciencedirect.com/science/article/pii/S0168365915300134?via%3Dihub</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smtClean="0">
                <a:solidFill>
                  <a:schemeClr val="bg1"/>
                </a:solidFill>
                <a:cs typeface="Arial" panose="020B0604020202020204" pitchFamily="34" charset="0"/>
                <a:hlinkClick r:id="rId4"/>
              </a:rPr>
              <a:t>https</a:t>
            </a:r>
            <a:r>
              <a:rPr lang="de-DE" altLang="pt-PT" sz="1400" dirty="0">
                <a:solidFill>
                  <a:schemeClr val="bg1"/>
                </a:solidFill>
                <a:cs typeface="Arial" panose="020B0604020202020204" pitchFamily="34" charset="0"/>
                <a:hlinkClick r:id="rId4"/>
              </a:rPr>
              <a:t>://www.scinexx.de/news/medizin/rotwein-als-krebstherapie-hilfsmittel</a:t>
            </a:r>
            <a:r>
              <a:rPr lang="de-DE" altLang="pt-PT" sz="1400" dirty="0" smtClean="0">
                <a:solidFill>
                  <a:schemeClr val="bg1"/>
                </a:solidFill>
                <a:cs typeface="Arial" panose="020B0604020202020204" pitchFamily="34" charset="0"/>
                <a:hlinkClick r:id="rId4"/>
              </a:rPr>
              <a:t>/</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en-US" altLang="pt-PT" sz="1400" dirty="0" smtClean="0">
                <a:solidFill>
                  <a:schemeClr val="bg1"/>
                </a:solidFill>
                <a:cs typeface="Arial" panose="020B0604020202020204" pitchFamily="34" charset="0"/>
                <a:hlinkClick r:id="rId5"/>
              </a:rPr>
              <a:t>https</a:t>
            </a:r>
            <a:r>
              <a:rPr lang="en-US" altLang="pt-PT" sz="1400" dirty="0">
                <a:solidFill>
                  <a:schemeClr val="bg1"/>
                </a:solidFill>
                <a:cs typeface="Arial" panose="020B0604020202020204" pitchFamily="34" charset="0"/>
                <a:hlinkClick r:id="rId5"/>
              </a:rPr>
              <a:t>://</a:t>
            </a:r>
            <a:r>
              <a:rPr lang="en-US" altLang="pt-PT" sz="1400" dirty="0" smtClean="0">
                <a:solidFill>
                  <a:schemeClr val="bg1"/>
                </a:solidFill>
                <a:cs typeface="Arial" panose="020B0604020202020204" pitchFamily="34" charset="0"/>
                <a:hlinkClick r:id="rId5"/>
              </a:rPr>
              <a:t>www.medica.de/</a:t>
            </a:r>
            <a:r>
              <a:rPr lang="en-US" altLang="pt-PT" sz="1400" dirty="0" err="1" smtClean="0">
                <a:solidFill>
                  <a:schemeClr val="bg1"/>
                </a:solidFill>
                <a:cs typeface="Arial" panose="020B0604020202020204" pitchFamily="34" charset="0"/>
                <a:hlinkClick r:id="rId5"/>
              </a:rPr>
              <a:t>cgi</a:t>
            </a:r>
            <a:r>
              <a:rPr lang="en-US" altLang="pt-PT" sz="1400" dirty="0" smtClean="0">
                <a:solidFill>
                  <a:schemeClr val="bg1"/>
                </a:solidFill>
                <a:cs typeface="Arial" panose="020B0604020202020204" pitchFamily="34" charset="0"/>
                <a:hlinkClick r:id="rId5"/>
              </a:rPr>
              <a:t>-bin/</a:t>
            </a:r>
            <a:r>
              <a:rPr lang="en-US" altLang="pt-PT" sz="1400" dirty="0" err="1" smtClean="0">
                <a:solidFill>
                  <a:schemeClr val="bg1"/>
                </a:solidFill>
                <a:cs typeface="Arial" panose="020B0604020202020204" pitchFamily="34" charset="0"/>
                <a:hlinkClick r:id="rId5"/>
              </a:rPr>
              <a:t>md_medica</a:t>
            </a:r>
            <a:r>
              <a:rPr lang="en-US" altLang="pt-PT" sz="1400" dirty="0" smtClean="0">
                <a:solidFill>
                  <a:schemeClr val="bg1"/>
                </a:solidFill>
                <a:cs typeface="Arial" panose="020B0604020202020204" pitchFamily="34" charset="0"/>
                <a:hlinkClick r:id="rId5"/>
              </a:rPr>
              <a:t>/lib/pub/</a:t>
            </a:r>
            <a:r>
              <a:rPr lang="en-US" altLang="pt-PT" sz="1400" dirty="0" err="1" smtClean="0">
                <a:solidFill>
                  <a:schemeClr val="bg1"/>
                </a:solidFill>
                <a:cs typeface="Arial" panose="020B0604020202020204" pitchFamily="34" charset="0"/>
                <a:hlinkClick r:id="rId5"/>
              </a:rPr>
              <a:t>tt.cgi</a:t>
            </a:r>
            <a:r>
              <a:rPr lang="en-US" altLang="pt-PT" sz="1400" dirty="0" smtClean="0">
                <a:solidFill>
                  <a:schemeClr val="bg1"/>
                </a:solidFill>
                <a:cs typeface="Arial" panose="020B0604020202020204" pitchFamily="34" charset="0"/>
                <a:hlinkClick r:id="rId5"/>
              </a:rPr>
              <a:t>/</a:t>
            </a:r>
            <a:r>
              <a:rPr lang="en-US" altLang="pt-PT" sz="1400" dirty="0" err="1" smtClean="0">
                <a:solidFill>
                  <a:schemeClr val="bg1"/>
                </a:solidFill>
                <a:cs typeface="Arial" panose="020B0604020202020204" pitchFamily="34" charset="0"/>
                <a:hlinkClick r:id="rId5"/>
              </a:rPr>
              <a:t>Resveratrol_könnte_Krebstherapie_unterstützen.html?oid</a:t>
            </a:r>
            <a:r>
              <a:rPr lang="en-US" altLang="pt-PT" sz="1400" dirty="0" smtClean="0">
                <a:solidFill>
                  <a:schemeClr val="bg1"/>
                </a:solidFill>
                <a:cs typeface="Arial" panose="020B0604020202020204" pitchFamily="34" charset="0"/>
                <a:hlinkClick r:id="rId5"/>
              </a:rPr>
              <a:t>=16514&amp;lang=1&amp;ticket=</a:t>
            </a:r>
            <a:r>
              <a:rPr lang="en-US" altLang="pt-PT" sz="1400" dirty="0" err="1" smtClean="0">
                <a:solidFill>
                  <a:schemeClr val="bg1"/>
                </a:solidFill>
                <a:cs typeface="Arial" panose="020B0604020202020204" pitchFamily="34" charset="0"/>
                <a:hlinkClick r:id="rId5"/>
              </a:rPr>
              <a:t>g_u_e_s_t</a:t>
            </a:r>
            <a:endParaRPr lang="en-US" altLang="pt-PT" sz="1400" dirty="0" smtClean="0">
              <a:solidFill>
                <a:schemeClr val="bg1"/>
              </a:solidFill>
              <a:cs typeface="Arial" panose="020B0604020202020204" pitchFamily="34" charset="0"/>
            </a:endParaRPr>
          </a:p>
          <a:p>
            <a:pPr marL="0" indent="0">
              <a:lnSpc>
                <a:spcPct val="100000"/>
              </a:lnSpc>
              <a:buNone/>
              <a:tabLst>
                <a:tab pos="447675" algn="l"/>
              </a:tabLst>
            </a:pPr>
            <a:r>
              <a:rPr lang="en-US" altLang="pt-PT" sz="1400" dirty="0">
                <a:solidFill>
                  <a:schemeClr val="bg1"/>
                </a:solidFill>
                <a:cs typeface="Arial" panose="020B0604020202020204" pitchFamily="34" charset="0"/>
                <a:hlinkClick r:id="rId6"/>
              </a:rPr>
              <a:t>https://www.cancertherapyadvisor.com/home/tools/fact-sheets/resveratrol-and-cancer</a:t>
            </a:r>
            <a:r>
              <a:rPr lang="en-US" altLang="pt-PT" sz="1400" dirty="0" smtClean="0">
                <a:solidFill>
                  <a:schemeClr val="bg1"/>
                </a:solidFill>
                <a:cs typeface="Arial" panose="020B0604020202020204" pitchFamily="34" charset="0"/>
                <a:hlinkClick r:id="rId6"/>
              </a:rPr>
              <a:t>/</a:t>
            </a:r>
            <a:endParaRPr lang="en-US"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en-US"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en-US" altLang="pt-PT" sz="1400" dirty="0">
              <a:solidFill>
                <a:schemeClr val="bg1"/>
              </a:solidFill>
              <a:cs typeface="Arial" panose="020B0604020202020204" pitchFamily="34" charset="0"/>
            </a:endParaRPr>
          </a:p>
          <a:p>
            <a:pPr marL="0" indent="0">
              <a:lnSpc>
                <a:spcPct val="100000"/>
              </a:lnSpc>
              <a:buNone/>
              <a:tabLst>
                <a:tab pos="447675" algn="l"/>
              </a:tabLst>
            </a:pP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de-DE" altLang="pt-PT"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4288764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764704"/>
            <a:ext cx="3218958" cy="1077218"/>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Tumorstudien – </a:t>
            </a:r>
          </a:p>
          <a:p>
            <a:r>
              <a:rPr lang="de-DE" altLang="pt-PT" sz="3200" b="1" dirty="0" smtClean="0">
                <a:effectLst>
                  <a:outerShdw blurRad="38100" dist="38100" dir="2700000" algn="tl">
                    <a:srgbClr val="FFFFFF"/>
                  </a:outerShdw>
                </a:effectLst>
              </a:rPr>
              <a:t>Literatur</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54</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tabLst>
                <a:tab pos="447675" algn="l"/>
              </a:tabLst>
            </a:pPr>
            <a:r>
              <a:rPr lang="de-DE" altLang="pt-PT" sz="1400" dirty="0" smtClean="0">
                <a:solidFill>
                  <a:schemeClr val="bg1"/>
                </a:solidFill>
                <a:cs typeface="Arial" panose="020B0604020202020204" pitchFamily="34" charset="0"/>
                <a:hlinkClick r:id="rId2"/>
              </a:rPr>
              <a:t>https</a:t>
            </a:r>
            <a:r>
              <a:rPr lang="de-DE" altLang="pt-PT" sz="1400" dirty="0">
                <a:solidFill>
                  <a:schemeClr val="bg1"/>
                </a:solidFill>
                <a:cs typeface="Arial" panose="020B0604020202020204" pitchFamily="34" charset="0"/>
                <a:hlinkClick r:id="rId2"/>
              </a:rPr>
              <a:t>://</a:t>
            </a:r>
            <a:r>
              <a:rPr lang="de-DE" altLang="pt-PT" sz="1400" dirty="0" smtClean="0">
                <a:solidFill>
                  <a:schemeClr val="bg1"/>
                </a:solidFill>
                <a:cs typeface="Arial" panose="020B0604020202020204" pitchFamily="34" charset="0"/>
                <a:hlinkClick r:id="rId2"/>
              </a:rPr>
              <a:t>www.ncbi.nlm.nih.gov/pubmed/27196525</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smtClean="0">
                <a:solidFill>
                  <a:schemeClr val="bg1"/>
                </a:solidFill>
                <a:cs typeface="Arial" panose="020B0604020202020204" pitchFamily="34" charset="0"/>
                <a:hlinkClick r:id="rId3"/>
              </a:rPr>
              <a:t>https</a:t>
            </a:r>
            <a:r>
              <a:rPr lang="de-DE" altLang="pt-PT" sz="1400" dirty="0">
                <a:solidFill>
                  <a:schemeClr val="bg1"/>
                </a:solidFill>
                <a:cs typeface="Arial" panose="020B0604020202020204" pitchFamily="34" charset="0"/>
                <a:hlinkClick r:id="rId3"/>
              </a:rPr>
              <a:t>://</a:t>
            </a:r>
            <a:r>
              <a:rPr lang="de-DE" altLang="pt-PT" sz="1400" dirty="0" smtClean="0">
                <a:solidFill>
                  <a:schemeClr val="bg1"/>
                </a:solidFill>
                <a:cs typeface="Arial" panose="020B0604020202020204" pitchFamily="34" charset="0"/>
                <a:hlinkClick r:id="rId3"/>
              </a:rPr>
              <a:t>www.thelancet.com/action/showPdf?pii=S1470-2045%2816%2930383-7</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smtClean="0">
                <a:solidFill>
                  <a:schemeClr val="bg1"/>
                </a:solidFill>
                <a:cs typeface="Arial" panose="020B0604020202020204" pitchFamily="34" charset="0"/>
                <a:hlinkClick r:id="rId4"/>
              </a:rPr>
              <a:t>https</a:t>
            </a:r>
            <a:r>
              <a:rPr lang="de-DE" altLang="pt-PT" sz="1400" dirty="0">
                <a:solidFill>
                  <a:schemeClr val="bg1"/>
                </a:solidFill>
                <a:cs typeface="Arial" panose="020B0604020202020204" pitchFamily="34" charset="0"/>
                <a:hlinkClick r:id="rId4"/>
              </a:rPr>
              <a:t>://</a:t>
            </a:r>
            <a:r>
              <a:rPr lang="de-DE" altLang="pt-PT" sz="1400" dirty="0" smtClean="0">
                <a:solidFill>
                  <a:schemeClr val="bg1"/>
                </a:solidFill>
                <a:cs typeface="Arial" panose="020B0604020202020204" pitchFamily="34" charset="0"/>
                <a:hlinkClick r:id="rId4"/>
              </a:rPr>
              <a:t>assets.publishing.service.gov.uk/government/uploads/system/uploads/attachment_data/file/549299/30_day_mortality_after_sact.pdf</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5"/>
              </a:rPr>
              <a:t>https://</a:t>
            </a:r>
            <a:r>
              <a:rPr lang="de-DE" altLang="pt-PT" sz="1400" dirty="0" smtClean="0">
                <a:solidFill>
                  <a:schemeClr val="bg1"/>
                </a:solidFill>
                <a:cs typeface="Arial" panose="020B0604020202020204" pitchFamily="34" charset="0"/>
                <a:hlinkClick r:id="rId5"/>
              </a:rPr>
              <a:t>www.schmerzexperten.ch/doc/krebsinfo.pdf</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6"/>
              </a:rPr>
              <a:t>http://</a:t>
            </a:r>
            <a:r>
              <a:rPr lang="de-DE" altLang="pt-PT" sz="1400" dirty="0" smtClean="0">
                <a:solidFill>
                  <a:schemeClr val="bg1"/>
                </a:solidFill>
                <a:cs typeface="Arial" panose="020B0604020202020204" pitchFamily="34" charset="0"/>
                <a:hlinkClick r:id="rId6"/>
              </a:rPr>
              <a:t>www.ralf-kollinger.de/wp/wp-content/uploads/2014/02/Kaliumhydrogencarbonat-zur-Herstellung-von-Kaliumascorbat-Krebsvorsorge-kalium-ascorbat-info.pdf</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7"/>
              </a:rPr>
              <a:t>https://</a:t>
            </a:r>
            <a:r>
              <a:rPr lang="de-DE" altLang="pt-PT" sz="1400" dirty="0" smtClean="0">
                <a:solidFill>
                  <a:schemeClr val="bg1"/>
                </a:solidFill>
                <a:cs typeface="Arial" panose="020B0604020202020204" pitchFamily="34" charset="0"/>
                <a:hlinkClick r:id="rId7"/>
              </a:rPr>
              <a:t>cancerci.biomedcentral.com/track/pdf/10.1186/1475-2867-11-30</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smtClean="0">
                <a:solidFill>
                  <a:schemeClr val="bg1"/>
                </a:solidFill>
                <a:cs typeface="Arial" panose="020B0604020202020204" pitchFamily="34" charset="0"/>
              </a:rPr>
              <a:t>Tumorerkrankungen und der Einfluss der Psyche auf die Entstehung und </a:t>
            </a:r>
            <a:r>
              <a:rPr lang="de-DE" altLang="pt-PT" sz="1400" smtClean="0">
                <a:solidFill>
                  <a:schemeClr val="bg1"/>
                </a:solidFill>
                <a:cs typeface="Arial" panose="020B0604020202020204" pitchFamily="34" charset="0"/>
              </a:rPr>
              <a:t>den Krankheitsverlauf:</a:t>
            </a:r>
            <a:endParaRPr lang="de-DE" altLang="pt-PT" sz="1400" dirty="0" smtClean="0">
              <a:solidFill>
                <a:schemeClr val="bg1"/>
              </a:solidFill>
              <a:cs typeface="Arial" panose="020B0604020202020204" pitchFamily="34" charset="0"/>
            </a:endParaRPr>
          </a:p>
          <a:p>
            <a:pPr marL="0" indent="0">
              <a:lnSpc>
                <a:spcPct val="100000"/>
              </a:lnSpc>
              <a:buNone/>
              <a:tabLst>
                <a:tab pos="447675" algn="l"/>
              </a:tabLst>
            </a:pPr>
            <a:r>
              <a:rPr lang="de-DE" altLang="pt-PT" sz="1400" dirty="0">
                <a:solidFill>
                  <a:schemeClr val="bg1"/>
                </a:solidFill>
                <a:cs typeface="Arial" panose="020B0604020202020204" pitchFamily="34" charset="0"/>
                <a:hlinkClick r:id="rId8"/>
              </a:rPr>
              <a:t>https://</a:t>
            </a:r>
            <a:r>
              <a:rPr lang="de-DE" altLang="pt-PT" sz="1400" dirty="0" smtClean="0">
                <a:solidFill>
                  <a:schemeClr val="bg1"/>
                </a:solidFill>
                <a:cs typeface="Arial" panose="020B0604020202020204" pitchFamily="34" charset="0"/>
                <a:hlinkClick r:id="rId8"/>
              </a:rPr>
              <a:t>www.bild.de/ratgeber/gesundheit/ratgeber/krebs-so-wichtig-ist-die-psyche-bei-krebs-63159744.bild.html</a:t>
            </a:r>
            <a:r>
              <a:rPr lang="de-DE" altLang="pt-PT" sz="1400" dirty="0" smtClean="0">
                <a:solidFill>
                  <a:schemeClr val="bg1"/>
                </a:solidFill>
                <a:cs typeface="Arial" panose="020B0604020202020204" pitchFamily="34" charset="0"/>
              </a:rPr>
              <a:t> </a:t>
            </a:r>
          </a:p>
          <a:p>
            <a:pPr marL="0" indent="0">
              <a:lnSpc>
                <a:spcPct val="100000"/>
              </a:lnSpc>
              <a:buNone/>
              <a:tabLst>
                <a:tab pos="447675" algn="l"/>
              </a:tabLst>
            </a:pPr>
            <a:r>
              <a:rPr lang="de-DE" altLang="pt-PT" sz="1400" dirty="0">
                <a:solidFill>
                  <a:schemeClr val="bg1"/>
                </a:solidFill>
                <a:cs typeface="Arial" panose="020B0604020202020204" pitchFamily="34" charset="0"/>
                <a:hlinkClick r:id="rId9"/>
              </a:rPr>
              <a:t>https://</a:t>
            </a:r>
            <a:r>
              <a:rPr lang="de-DE" altLang="pt-PT" sz="1400" dirty="0" smtClean="0">
                <a:solidFill>
                  <a:schemeClr val="bg1"/>
                </a:solidFill>
                <a:cs typeface="Arial" panose="020B0604020202020204" pitchFamily="34" charset="0"/>
                <a:hlinkClick r:id="rId9"/>
              </a:rPr>
              <a:t>www.spektrum.de/magazin/den-tod-im-leib/1001595</a:t>
            </a:r>
            <a:r>
              <a:rPr lang="de-DE" altLang="pt-PT" sz="1400" dirty="0" smtClean="0">
                <a:solidFill>
                  <a:schemeClr val="bg1"/>
                </a:solidFill>
                <a:cs typeface="Arial" panose="020B0604020202020204" pitchFamily="34" charset="0"/>
              </a:rPr>
              <a:t> </a:t>
            </a:r>
          </a:p>
          <a:p>
            <a:pPr marL="0" indent="0">
              <a:lnSpc>
                <a:spcPct val="100000"/>
              </a:lnSpc>
              <a:buNone/>
              <a:tabLst>
                <a:tab pos="447675" algn="l"/>
              </a:tabLst>
            </a:pPr>
            <a:endParaRPr lang="de-DE" altLang="pt-PT"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2274872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836712"/>
            <a:ext cx="6996980" cy="954107"/>
          </a:xfrm>
          <a:prstGeom prst="rect">
            <a:avLst/>
          </a:prstGeom>
          <a:noFill/>
        </p:spPr>
        <p:txBody>
          <a:bodyPr wrap="none" rtlCol="0">
            <a:spAutoFit/>
          </a:bodyPr>
          <a:lstStyle/>
          <a:p>
            <a:r>
              <a:rPr lang="de-DE" altLang="pt-PT" sz="2800" b="1" dirty="0" smtClean="0">
                <a:effectLst>
                  <a:outerShdw blurRad="38100" dist="38100" dir="2700000" algn="tl">
                    <a:srgbClr val="FFFFFF"/>
                  </a:outerShdw>
                </a:effectLst>
              </a:rPr>
              <a:t>Umgang mit Tumoren, Wissen ist Macht, </a:t>
            </a:r>
          </a:p>
          <a:p>
            <a:r>
              <a:rPr lang="de-DE" altLang="pt-PT" sz="2800" b="1" dirty="0" smtClean="0">
                <a:effectLst>
                  <a:outerShdw blurRad="38100" dist="38100" dir="2700000" algn="tl">
                    <a:srgbClr val="FFFFFF"/>
                  </a:outerShdw>
                </a:effectLst>
                <a:hlinkClick r:id="rId2"/>
              </a:rPr>
              <a:t>Wer nichts weiß</a:t>
            </a:r>
            <a:r>
              <a:rPr lang="de-DE" altLang="pt-PT" sz="2800" b="1" dirty="0" smtClean="0">
                <a:effectLst>
                  <a:outerShdw blurRad="38100" dist="38100" dir="2700000" algn="tl">
                    <a:srgbClr val="FFFFFF"/>
                  </a:outerShdw>
                </a:effectLst>
              </a:rPr>
              <a:t>, </a:t>
            </a:r>
            <a:r>
              <a:rPr lang="de-DE" altLang="pt-PT" sz="2800" b="1" dirty="0" smtClean="0">
                <a:solidFill>
                  <a:srgbClr val="FF0000"/>
                </a:solidFill>
                <a:effectLst>
                  <a:outerShdw blurRad="38100" dist="38100" dir="2700000" algn="tl">
                    <a:srgbClr val="FFFFFF"/>
                  </a:outerShdw>
                </a:effectLst>
              </a:rPr>
              <a:t>stirbt früher!</a:t>
            </a:r>
            <a:endParaRPr lang="de-DE" altLang="pt-PT" sz="2400" b="1" dirty="0" smtClean="0">
              <a:solidFill>
                <a:srgbClr val="FF0000"/>
              </a:solidFill>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55</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Schmerz und Angst sind starke, aber schnell flüchtige Motivationsgründe für menschliches Handeln. Die Mehrzahl der Menschen ignoriert, solange sie keine Tumorerkrankung haben, die Ratschläge für einen präventiven Lebensstil.</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Wird dann eine Tumorerkrankung festgestellt, bricht vieles zusammen. </a:t>
            </a:r>
            <a:r>
              <a:rPr lang="de-DE" altLang="pt-PT" sz="1800" dirty="0">
                <a:solidFill>
                  <a:schemeClr val="bg1"/>
                </a:solidFill>
                <a:cs typeface="Arial" panose="020B0604020202020204" pitchFamily="34" charset="0"/>
              </a:rPr>
              <a:t>Der fehlende Zugang zu medizinischen Wissen bewirkt ein übriges. Der Arzt wird in Todesgefahr zum Halbgott in Weiß.</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Wie lange habe ich noch zu leben?... </a:t>
            </a:r>
            <a:r>
              <a:rPr lang="de-DE" altLang="pt-PT" sz="1800" u="sng" dirty="0" smtClean="0">
                <a:solidFill>
                  <a:srgbClr val="FF0000"/>
                </a:solidFill>
                <a:cs typeface="Arial" panose="020B0604020202020204" pitchFamily="34" charset="0"/>
              </a:rPr>
              <a:t>Es liegt hauptsächlich an Ihnen</a:t>
            </a:r>
            <a:r>
              <a:rPr lang="de-DE" altLang="pt-PT" sz="1800" dirty="0" smtClean="0">
                <a:solidFill>
                  <a:srgbClr val="FF0000"/>
                </a:solidFill>
                <a:cs typeface="Arial" panose="020B0604020202020204" pitchFamily="34" charset="0"/>
              </a:rPr>
              <a:t>!</a:t>
            </a:r>
            <a:r>
              <a:rPr lang="de-DE" altLang="pt-PT" sz="1800" dirty="0" smtClean="0">
                <a:solidFill>
                  <a:schemeClr val="bg1"/>
                </a:solidFill>
                <a:cs typeface="Arial" panose="020B0604020202020204" pitchFamily="34" charset="0"/>
              </a:rPr>
              <a:t> </a:t>
            </a:r>
            <a:r>
              <a:rPr lang="de-DE" altLang="pt-PT" sz="1800" dirty="0" smtClean="0">
                <a:solidFill>
                  <a:schemeClr val="bg1"/>
                </a:solidFill>
                <a:cs typeface="Arial" panose="020B0604020202020204" pitchFamily="34" charset="0"/>
                <a:hlinkClick r:id="rId3"/>
              </a:rPr>
              <a:t>Video</a:t>
            </a:r>
            <a:endParaRPr lang="de-DE" altLang="pt-PT" sz="1800" dirty="0" smtClean="0">
              <a:solidFill>
                <a:schemeClr val="bg1"/>
              </a:solidFill>
              <a:cs typeface="Arial" panose="020B0604020202020204" pitchFamily="34" charset="0"/>
            </a:endParaRP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Für medizinische Laien verständliche Bücher über Tumore:</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hlinkClick r:id="rId4"/>
              </a:rPr>
              <a:t>Krebs, das Ende einer Volkskrankheit</a:t>
            </a:r>
            <a:r>
              <a:rPr lang="de-DE" altLang="pt-PT" sz="1800" dirty="0" smtClean="0">
                <a:solidFill>
                  <a:schemeClr val="bg1"/>
                </a:solidFill>
                <a:cs typeface="Arial" panose="020B0604020202020204" pitchFamily="34" charset="0"/>
              </a:rPr>
              <a:t> von </a:t>
            </a:r>
            <a:r>
              <a:rPr lang="de-DE" altLang="pt-PT" sz="1800" dirty="0" smtClean="0">
                <a:solidFill>
                  <a:schemeClr val="bg1"/>
                </a:solidFill>
                <a:cs typeface="Arial" panose="020B0604020202020204" pitchFamily="34" charset="0"/>
                <a:hlinkClick r:id="rId5"/>
              </a:rPr>
              <a:t>Dr. med. Matthias Rath</a:t>
            </a:r>
            <a:r>
              <a:rPr lang="de-DE" altLang="pt-PT" sz="1800" dirty="0" smtClean="0">
                <a:solidFill>
                  <a:schemeClr val="bg1"/>
                </a:solidFill>
                <a:cs typeface="Arial" panose="020B0604020202020204" pitchFamily="34" charset="0"/>
              </a:rPr>
              <a:t>, </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hlinkClick r:id="rId6"/>
              </a:rPr>
              <a:t>Krebs verstehen und natürlich heilen</a:t>
            </a:r>
            <a:r>
              <a:rPr lang="de-DE" altLang="pt-PT" sz="1800" dirty="0" smtClean="0">
                <a:solidFill>
                  <a:schemeClr val="bg1"/>
                </a:solidFill>
                <a:cs typeface="Arial" panose="020B0604020202020204" pitchFamily="34" charset="0"/>
              </a:rPr>
              <a:t> von </a:t>
            </a:r>
            <a:r>
              <a:rPr lang="de-DE" altLang="pt-PT" sz="1800" dirty="0" err="1" smtClean="0">
                <a:solidFill>
                  <a:schemeClr val="bg1"/>
                </a:solidFill>
                <a:cs typeface="Arial" panose="020B0604020202020204" pitchFamily="34" charset="0"/>
              </a:rPr>
              <a:t>Ty</a:t>
            </a:r>
            <a:r>
              <a:rPr lang="de-DE" altLang="pt-PT" sz="1800" dirty="0" smtClean="0">
                <a:solidFill>
                  <a:schemeClr val="bg1"/>
                </a:solidFill>
                <a:cs typeface="Arial" panose="020B0604020202020204" pitchFamily="34" charset="0"/>
              </a:rPr>
              <a:t> Bollinger</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hlinkClick r:id="rId7"/>
              </a:rPr>
              <a:t>HOW NOT TO DIE (Kapitel 9, 11, 13)</a:t>
            </a:r>
            <a:r>
              <a:rPr lang="de-DE" altLang="pt-PT" sz="1800" dirty="0">
                <a:solidFill>
                  <a:schemeClr val="bg1"/>
                </a:solidFill>
                <a:cs typeface="Arial" panose="020B0604020202020204" pitchFamily="34" charset="0"/>
              </a:rPr>
              <a:t> </a:t>
            </a:r>
            <a:r>
              <a:rPr lang="de-DE" altLang="pt-PT" sz="1800" dirty="0" smtClean="0">
                <a:solidFill>
                  <a:schemeClr val="bg1"/>
                </a:solidFill>
                <a:cs typeface="Arial" panose="020B0604020202020204" pitchFamily="34" charset="0"/>
              </a:rPr>
              <a:t> von Dr. med. Greger</a:t>
            </a:r>
          </a:p>
          <a:p>
            <a:pPr marL="0" indent="0" algn="just">
              <a:lnSpc>
                <a:spcPct val="100000"/>
              </a:lnSpc>
              <a:buNone/>
              <a:tabLst>
                <a:tab pos="447675" algn="l"/>
              </a:tabLst>
            </a:pPr>
            <a:r>
              <a:rPr lang="de-DE" sz="1800" dirty="0" smtClean="0">
                <a:solidFill>
                  <a:schemeClr val="bg1"/>
                </a:solidFill>
                <a:hlinkClick r:id="rId8"/>
              </a:rPr>
              <a:t>Sport </a:t>
            </a:r>
            <a:r>
              <a:rPr lang="de-DE" sz="1800" dirty="0">
                <a:solidFill>
                  <a:schemeClr val="bg1"/>
                </a:solidFill>
                <a:hlinkClick r:id="rId8"/>
              </a:rPr>
              <a:t>ist so wichtig wie ein </a:t>
            </a:r>
            <a:r>
              <a:rPr lang="de-DE" sz="1800" dirty="0" smtClean="0">
                <a:solidFill>
                  <a:schemeClr val="bg1"/>
                </a:solidFill>
                <a:hlinkClick r:id="rId8"/>
              </a:rPr>
              <a:t>Krebsmedikament</a:t>
            </a:r>
            <a:r>
              <a:rPr lang="de-DE" sz="1800" dirty="0" smtClean="0">
                <a:solidFill>
                  <a:schemeClr val="bg1"/>
                </a:solidFill>
              </a:rPr>
              <a:t>, </a:t>
            </a:r>
            <a:r>
              <a:rPr lang="de-DE" sz="1800" dirty="0" smtClean="0">
                <a:solidFill>
                  <a:schemeClr val="bg1"/>
                </a:solidFill>
                <a:hlinkClick r:id="rId9"/>
              </a:rPr>
              <a:t>Dissertation</a:t>
            </a:r>
            <a:endParaRPr lang="de-DE" sz="1800" dirty="0">
              <a:solidFill>
                <a:schemeClr val="bg1"/>
              </a:solidFill>
            </a:endParaRPr>
          </a:p>
          <a:p>
            <a:pPr marL="0" indent="0" algn="just">
              <a:lnSpc>
                <a:spcPct val="100000"/>
              </a:lnSpc>
              <a:buNone/>
              <a:tabLst>
                <a:tab pos="447675" algn="l"/>
              </a:tabLst>
            </a:pPr>
            <a:endParaRPr lang="de-DE" altLang="pt-PT" sz="1800" dirty="0" smtClean="0">
              <a:solidFill>
                <a:schemeClr val="bg1"/>
              </a:solidFill>
              <a:cs typeface="Arial" panose="020B0604020202020204" pitchFamily="34" charset="0"/>
            </a:endParaRPr>
          </a:p>
          <a:p>
            <a:pPr marL="0" indent="0" algn="just">
              <a:lnSpc>
                <a:spcPct val="100000"/>
              </a:lnSpc>
              <a:buNone/>
              <a:tabLst>
                <a:tab pos="447675" algn="l"/>
              </a:tabLst>
            </a:pPr>
            <a:endParaRPr lang="de-DE" altLang="pt-PT" sz="1800" dirty="0" smtClean="0">
              <a:solidFill>
                <a:schemeClr val="bg1"/>
              </a:solidFill>
              <a:cs typeface="Arial" panose="020B0604020202020204" pitchFamily="34" charset="0"/>
            </a:endParaRPr>
          </a:p>
        </p:txBody>
      </p:sp>
      <p:pic>
        <p:nvPicPr>
          <p:cNvPr id="3" name="Grafik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2320" y="4626082"/>
            <a:ext cx="1260144" cy="1903697"/>
          </a:xfrm>
          <a:prstGeom prst="rect">
            <a:avLst/>
          </a:prstGeom>
        </p:spPr>
      </p:pic>
    </p:spTree>
    <p:extLst>
      <p:ext uri="{BB962C8B-B14F-4D97-AF65-F5344CB8AC3E}">
        <p14:creationId xmlns:p14="http://schemas.microsoft.com/office/powerpoint/2010/main" val="1064617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836712"/>
            <a:ext cx="6996980" cy="954107"/>
          </a:xfrm>
          <a:prstGeom prst="rect">
            <a:avLst/>
          </a:prstGeom>
          <a:noFill/>
        </p:spPr>
        <p:txBody>
          <a:bodyPr wrap="none" rtlCol="0">
            <a:spAutoFit/>
          </a:bodyPr>
          <a:lstStyle/>
          <a:p>
            <a:r>
              <a:rPr lang="de-DE" altLang="pt-PT" sz="2800" b="1" dirty="0" smtClean="0">
                <a:effectLst>
                  <a:outerShdw blurRad="38100" dist="38100" dir="2700000" algn="tl">
                    <a:srgbClr val="FFFFFF"/>
                  </a:outerShdw>
                </a:effectLst>
              </a:rPr>
              <a:t>Umgang mit Tumoren, Wissen ist Macht, </a:t>
            </a:r>
          </a:p>
          <a:p>
            <a:r>
              <a:rPr lang="de-DE" altLang="pt-PT" sz="2800" b="1" dirty="0" smtClean="0">
                <a:effectLst>
                  <a:outerShdw blurRad="38100" dist="38100" dir="2700000" algn="tl">
                    <a:srgbClr val="FFFFFF"/>
                  </a:outerShdw>
                </a:effectLst>
                <a:hlinkClick r:id="rId2"/>
              </a:rPr>
              <a:t>Wer viel weiß</a:t>
            </a:r>
            <a:r>
              <a:rPr lang="de-DE" altLang="pt-PT" sz="2800" b="1" dirty="0" smtClean="0">
                <a:effectLst>
                  <a:outerShdw blurRad="38100" dist="38100" dir="2700000" algn="tl">
                    <a:srgbClr val="FFFFFF"/>
                  </a:outerShdw>
                </a:effectLst>
              </a:rPr>
              <a:t>, </a:t>
            </a:r>
            <a:r>
              <a:rPr lang="de-DE" altLang="pt-PT" sz="2800" b="1" dirty="0" smtClean="0">
                <a:solidFill>
                  <a:srgbClr val="FF0000"/>
                </a:solidFill>
                <a:effectLst>
                  <a:outerShdw blurRad="38100" dist="38100" dir="2700000" algn="tl">
                    <a:srgbClr val="FFFFFF"/>
                  </a:outerShdw>
                </a:effectLst>
              </a:rPr>
              <a:t>lebt </a:t>
            </a:r>
            <a:r>
              <a:rPr lang="de-DE" altLang="pt-PT" sz="2800" b="1" dirty="0">
                <a:solidFill>
                  <a:srgbClr val="FF0000"/>
                </a:solidFill>
                <a:effectLst>
                  <a:outerShdw blurRad="38100" dist="38100" dir="2700000" algn="tl">
                    <a:srgbClr val="FFFFFF"/>
                  </a:outerShdw>
                </a:effectLst>
              </a:rPr>
              <a:t>l</a:t>
            </a:r>
            <a:r>
              <a:rPr lang="de-DE" altLang="pt-PT" sz="2800" b="1" dirty="0" smtClean="0">
                <a:solidFill>
                  <a:srgbClr val="FF0000"/>
                </a:solidFill>
                <a:effectLst>
                  <a:outerShdw blurRad="38100" dist="38100" dir="2700000" algn="tl">
                    <a:srgbClr val="FFFFFF"/>
                  </a:outerShdw>
                </a:effectLst>
              </a:rPr>
              <a:t>änger! </a:t>
            </a:r>
            <a:endParaRPr lang="de-DE" altLang="pt-PT" sz="2400" b="1" dirty="0" smtClean="0">
              <a:solidFill>
                <a:srgbClr val="FF0000"/>
              </a:solidFill>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56</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Mit einer eigenen Tumor-Erkrankung an die Öffentlichkeit zu gehen ist nicht jedermanns Sache!</a:t>
            </a:r>
            <a:endParaRPr lang="de-DE" sz="1800" dirty="0">
              <a:solidFill>
                <a:schemeClr val="bg1"/>
              </a:solidFill>
            </a:endParaRP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Eine Person, die es sich getraut hat, mit einer alternativen Krebsbehandlung an die Öffentlichkeit zu gehen, ist Herr Markus Weninger. (</a:t>
            </a:r>
            <a:r>
              <a:rPr lang="de-DE" altLang="pt-PT" sz="1800" dirty="0" smtClean="0">
                <a:solidFill>
                  <a:schemeClr val="bg1"/>
                </a:solidFill>
                <a:cs typeface="Arial" panose="020B0604020202020204" pitchFamily="34" charset="0"/>
                <a:hlinkClick r:id="rId2"/>
              </a:rPr>
              <a:t>Quelle</a:t>
            </a:r>
            <a:r>
              <a:rPr lang="de-DE" altLang="pt-PT" sz="1800" dirty="0" smtClean="0">
                <a:solidFill>
                  <a:schemeClr val="bg1"/>
                </a:solidFill>
                <a:cs typeface="Arial" panose="020B0604020202020204" pitchFamily="34" charset="0"/>
              </a:rPr>
              <a:t>)</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Nehmen Sie sich die Zeit und arbeiten Sie seine Informationen durch!</a:t>
            </a:r>
          </a:p>
          <a:p>
            <a:pPr marL="0" indent="0" algn="just">
              <a:lnSpc>
                <a:spcPct val="100000"/>
              </a:lnSpc>
              <a:buNone/>
              <a:tabLst>
                <a:tab pos="447675" algn="l"/>
              </a:tabLst>
            </a:pPr>
            <a:r>
              <a:rPr lang="de-DE" altLang="pt-PT" sz="1800" dirty="0">
                <a:solidFill>
                  <a:schemeClr val="bg1"/>
                </a:solidFill>
                <a:cs typeface="Arial" panose="020B0604020202020204" pitchFamily="34" charset="0"/>
              </a:rPr>
              <a:t>Markus W.: Ich bin mir sicher das Krebs durch eine Vielzahl von verschiedenen Faktoren ausgelöst wird. Dazu gehören Bewegungsmangel und die damit einhergehende Lymphblockade und eine chronische Mangelernährung, die auf die oft giftigen oder schlicht nicht verwertbaren Füllstoffe, die wir unsere Nahrung nennen, zurückzuführen ist. Melatoninmangel, da wir besonders in der Stadt die Nacht zum Tag machen und wir dadurch unser natürlichen Biorhythmus stören. Auch das breite Spektrum an Strahlung und der Elektrosmog sind meines Wissens krebsverursachende Faktoren.</a:t>
            </a:r>
            <a:endParaRPr lang="de-DE" altLang="pt-PT" sz="1800" dirty="0" smtClean="0">
              <a:solidFill>
                <a:schemeClr val="bg1"/>
              </a:solidFill>
              <a:cs typeface="Arial" panose="020B0604020202020204" pitchFamily="34" charset="0"/>
            </a:endParaRPr>
          </a:p>
        </p:txBody>
      </p:sp>
    </p:spTree>
    <p:extLst>
      <p:ext uri="{BB962C8B-B14F-4D97-AF65-F5344CB8AC3E}">
        <p14:creationId xmlns:p14="http://schemas.microsoft.com/office/powerpoint/2010/main" val="25457792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lstStyle/>
          <a:p>
            <a:r>
              <a:rPr lang="de-DE" altLang="pt-PT" b="1" dirty="0" smtClean="0">
                <a:effectLst>
                  <a:outerShdw blurRad="38100" dist="38100" dir="2700000" algn="tl">
                    <a:srgbClr val="FFFFFF"/>
                  </a:outerShdw>
                </a:effectLst>
              </a:rPr>
              <a:t>Synergieeffekte </a:t>
            </a:r>
            <a:endParaRPr lang="de-DE" dirty="0"/>
          </a:p>
        </p:txBody>
      </p:sp>
      <p:sp>
        <p:nvSpPr>
          <p:cNvPr id="3" name="Inhaltsplatzhalter 2"/>
          <p:cNvSpPr>
            <a:spLocks noGrp="1"/>
          </p:cNvSpPr>
          <p:nvPr>
            <p:ph idx="1"/>
          </p:nvPr>
        </p:nvSpPr>
        <p:spPr>
          <a:xfrm>
            <a:off x="323528" y="2204864"/>
            <a:ext cx="8359080" cy="4260479"/>
          </a:xfrm>
        </p:spPr>
        <p:txBody>
          <a:bodyPr>
            <a:normAutofit/>
          </a:bodyPr>
          <a:lstStyle/>
          <a:p>
            <a:pPr marL="0" indent="0" algn="just">
              <a:buNone/>
            </a:pPr>
            <a:r>
              <a:rPr lang="de-DE" sz="1800" dirty="0" smtClean="0">
                <a:solidFill>
                  <a:schemeClr val="bg1"/>
                </a:solidFill>
              </a:rPr>
              <a:t>Die weitverbreitete und nicht durch Versuche abgesicherte Kombination toxischer Substanzen (Pharmasubstanzen in der Polymedikation) hat vielfach katastrophale bisweilen tödliche Nebenwirkungen.</a:t>
            </a:r>
          </a:p>
          <a:p>
            <a:pPr marL="0" indent="0" algn="just">
              <a:buNone/>
            </a:pPr>
            <a:r>
              <a:rPr lang="de-DE" sz="1800" u="sng" dirty="0" smtClean="0">
                <a:solidFill>
                  <a:srgbClr val="FF0000"/>
                </a:solidFill>
              </a:rPr>
              <a:t>Wichtig</a:t>
            </a:r>
            <a:r>
              <a:rPr lang="de-DE" sz="1800" dirty="0" smtClean="0">
                <a:solidFill>
                  <a:srgbClr val="FF0000"/>
                </a:solidFill>
              </a:rPr>
              <a:t>: </a:t>
            </a:r>
            <a:r>
              <a:rPr lang="de-DE" sz="1800" dirty="0" smtClean="0">
                <a:solidFill>
                  <a:schemeClr val="bg1"/>
                </a:solidFill>
              </a:rPr>
              <a:t>Genauso können sich aber auch die positiven Effekte verschiedener Substanzen in der Tumorprävention und auch Bekämpfung potenzieren.</a:t>
            </a:r>
          </a:p>
          <a:p>
            <a:pPr marL="0" indent="0" algn="just">
              <a:buNone/>
            </a:pPr>
            <a:r>
              <a:rPr lang="de-DE" sz="1800" dirty="0" smtClean="0">
                <a:solidFill>
                  <a:schemeClr val="bg1"/>
                </a:solidFill>
              </a:rPr>
              <a:t>Besprechen Sie im Erkrankungsfall mit Ihrem Arzt diese Synergieeffekte und wenden Sie sie unter ärztlicher Aufsicht auch vollumfänglich an:</a:t>
            </a:r>
          </a:p>
          <a:p>
            <a:pPr marL="0" indent="0" algn="just">
              <a:buNone/>
            </a:pPr>
            <a:r>
              <a:rPr lang="de-DE" sz="1800" dirty="0" smtClean="0">
                <a:solidFill>
                  <a:schemeClr val="bg1"/>
                </a:solidFill>
              </a:rPr>
              <a:t>Apitherapie, täglich 30 min Ausdauersport, basische Ernährung, biologisch erzeugte Lebensmittel, entzündungshemmende Nahrungsmittel, grünes Blattgemüse, Nahrungsmittel mit antikarzinogenem Potential wie Heidelbeeren und Himbeeren, Löwenzahn, Brokkoli, Kurkuma,… Nahrungsergänzungsmittel wie Vitamin D3/K2/B6 und Magnesium…</a:t>
            </a:r>
          </a:p>
          <a:p>
            <a:pPr marL="0" indent="0" algn="just">
              <a:buNone/>
            </a:pPr>
            <a:r>
              <a:rPr lang="de-DE" sz="1800" dirty="0" smtClean="0">
                <a:solidFill>
                  <a:schemeClr val="bg1"/>
                </a:solidFill>
              </a:rPr>
              <a:t>Bleiben oder werden Sie wieder gesund!</a:t>
            </a:r>
            <a:endParaRPr lang="de-DE" sz="18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57</a:t>
            </a:fld>
            <a:endParaRPr lang="en-US" dirty="0"/>
          </a:p>
        </p:txBody>
      </p:sp>
    </p:spTree>
    <p:extLst>
      <p:ext uri="{BB962C8B-B14F-4D97-AF65-F5344CB8AC3E}">
        <p14:creationId xmlns:p14="http://schemas.microsoft.com/office/powerpoint/2010/main" val="1199303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normAutofit/>
          </a:bodyPr>
          <a:lstStyle/>
          <a:p>
            <a:r>
              <a:rPr lang="de-DE" altLang="pt-PT" sz="2800" b="1" dirty="0" err="1" smtClean="0">
                <a:effectLst>
                  <a:outerShdw blurRad="38100" dist="38100" dir="2700000" algn="tl">
                    <a:srgbClr val="FFFFFF"/>
                  </a:outerShdw>
                </a:effectLst>
              </a:rPr>
              <a:t>Nahrungs</a:t>
            </a:r>
            <a:r>
              <a:rPr lang="de-DE" altLang="pt-PT" sz="2800" b="1" dirty="0" smtClean="0">
                <a:effectLst>
                  <a:outerShdw blurRad="38100" dist="38100" dir="2700000" algn="tl">
                    <a:srgbClr val="FFFFFF"/>
                  </a:outerShdw>
                </a:effectLst>
              </a:rPr>
              <a:t>(</a:t>
            </a:r>
            <a:r>
              <a:rPr lang="de-DE" altLang="pt-PT" sz="2800" b="1" dirty="0" err="1" smtClean="0">
                <a:effectLst>
                  <a:outerShdw blurRad="38100" dist="38100" dir="2700000" algn="tl">
                    <a:srgbClr val="FFFFFF"/>
                  </a:outerShdw>
                </a:effectLst>
              </a:rPr>
              <a:t>ergänzungs</a:t>
            </a:r>
            <a:r>
              <a:rPr lang="de-DE" altLang="pt-PT" sz="2800" b="1" dirty="0" smtClean="0">
                <a:effectLst>
                  <a:outerShdw blurRad="38100" dist="38100" dir="2700000" algn="tl">
                    <a:srgbClr val="FFFFFF"/>
                  </a:outerShdw>
                </a:effectLst>
              </a:rPr>
              <a:t>)mittel</a:t>
            </a:r>
            <a:endParaRPr lang="de-DE" altLang="pt-PT" sz="2800" b="1" dirty="0">
              <a:effectLst>
                <a:outerShdw blurRad="38100" dist="38100" dir="2700000" algn="tl">
                  <a:srgbClr val="FFFFFF"/>
                </a:outerShdw>
              </a:effectLst>
            </a:endParaRPr>
          </a:p>
        </p:txBody>
      </p:sp>
      <p:sp>
        <p:nvSpPr>
          <p:cNvPr id="3" name="Inhaltsplatzhalter 2"/>
          <p:cNvSpPr>
            <a:spLocks noGrp="1"/>
          </p:cNvSpPr>
          <p:nvPr>
            <p:ph idx="1"/>
          </p:nvPr>
        </p:nvSpPr>
        <p:spPr>
          <a:xfrm>
            <a:off x="325289" y="2336872"/>
            <a:ext cx="8359080" cy="4260479"/>
          </a:xfrm>
        </p:spPr>
        <p:txBody>
          <a:bodyPr>
            <a:normAutofit/>
          </a:bodyPr>
          <a:lstStyle/>
          <a:p>
            <a:pPr marL="0" indent="0" algn="just">
              <a:buNone/>
            </a:pPr>
            <a:r>
              <a:rPr lang="de-DE" sz="2000" dirty="0" smtClean="0">
                <a:solidFill>
                  <a:schemeClr val="bg1"/>
                </a:solidFill>
              </a:rPr>
              <a:t>Die tägliche Einnahme von Nahrungsmittel und Nahrungsergänzungs-mittel erfordert eine gewisse Disziplin. Als Hilfsmittel für Sie, Ihren Arzt oder Therapeuten habe ich auf meiner Internetseite eine frei editierbare Excel-Liste zum Download eingestellt. Sie können Sich die von Ihnen verwendeten Nahrungsmittel und Substanzen eintragen und in Abstimmung mit Arzt oder Therapeut die entsprechenden Dossierungen festlegen.</a:t>
            </a:r>
          </a:p>
          <a:p>
            <a:pPr marL="0" indent="0" algn="just">
              <a:buNone/>
            </a:pPr>
            <a:r>
              <a:rPr lang="de-DE" sz="2000" dirty="0" smtClean="0">
                <a:solidFill>
                  <a:schemeClr val="bg1"/>
                </a:solidFill>
              </a:rPr>
              <a:t>Über 31 Tage für 3 Mahlzeiten täglich gibt es Kontrollkästchen zum Abhaken.</a:t>
            </a:r>
          </a:p>
          <a:p>
            <a:pPr marL="0" indent="0" algn="just">
              <a:buNone/>
            </a:pPr>
            <a:r>
              <a:rPr lang="de-DE" sz="2000" dirty="0" smtClean="0">
                <a:solidFill>
                  <a:schemeClr val="bg1"/>
                </a:solidFill>
              </a:rPr>
              <a:t>Die Datei „</a:t>
            </a:r>
            <a:r>
              <a:rPr lang="de-DE" sz="2000" dirty="0">
                <a:solidFill>
                  <a:schemeClr val="bg1"/>
                </a:solidFill>
              </a:rPr>
              <a:t>Komplementäre Ernährung </a:t>
            </a:r>
            <a:r>
              <a:rPr lang="de-DE" sz="2000" dirty="0" smtClean="0">
                <a:solidFill>
                  <a:schemeClr val="bg1"/>
                </a:solidFill>
              </a:rPr>
              <a:t>Musterdatei“ finden Sie unter folgendem Link:</a:t>
            </a:r>
          </a:p>
          <a:p>
            <a:pPr marL="0" indent="0" algn="just">
              <a:buNone/>
            </a:pPr>
            <a:r>
              <a:rPr lang="de-DE" sz="1600" dirty="0">
                <a:solidFill>
                  <a:schemeClr val="bg1"/>
                </a:solidFill>
                <a:hlinkClick r:id="rId2"/>
              </a:rPr>
              <a:t>https://</a:t>
            </a:r>
            <a:r>
              <a:rPr lang="de-DE" sz="1600" dirty="0" smtClean="0">
                <a:solidFill>
                  <a:schemeClr val="bg1"/>
                </a:solidFill>
                <a:hlinkClick r:id="rId2"/>
              </a:rPr>
              <a:t>www.bienen-zur-gesundheit.de/</a:t>
            </a:r>
            <a:r>
              <a:rPr lang="de-DE" sz="1600" dirty="0" err="1" smtClean="0">
                <a:solidFill>
                  <a:schemeClr val="bg1"/>
                </a:solidFill>
                <a:hlinkClick r:id="rId2"/>
              </a:rPr>
              <a:t>prävention</a:t>
            </a:r>
            <a:r>
              <a:rPr lang="de-DE" sz="1600" dirty="0" smtClean="0">
                <a:solidFill>
                  <a:schemeClr val="bg1"/>
                </a:solidFill>
                <a:hlinkClick r:id="rId2"/>
              </a:rPr>
              <a:t>/präventive-</a:t>
            </a:r>
            <a:r>
              <a:rPr lang="de-DE" sz="1600" dirty="0" err="1" smtClean="0">
                <a:solidFill>
                  <a:schemeClr val="bg1"/>
                </a:solidFill>
                <a:hlinkClick r:id="rId2"/>
              </a:rPr>
              <a:t>ernährungspläne</a:t>
            </a:r>
            <a:r>
              <a:rPr lang="de-DE" sz="1600" dirty="0" smtClean="0">
                <a:solidFill>
                  <a:schemeClr val="bg1"/>
                </a:solidFill>
                <a:hlinkClick r:id="rId2"/>
              </a:rPr>
              <a:t>/</a:t>
            </a:r>
            <a:r>
              <a:rPr lang="de-DE" sz="1600" dirty="0" smtClean="0">
                <a:solidFill>
                  <a:schemeClr val="bg1"/>
                </a:solidFill>
              </a:rPr>
              <a:t> </a:t>
            </a:r>
            <a:endParaRPr lang="de-DE" sz="1600" dirty="0">
              <a:solidFill>
                <a:schemeClr val="bg1"/>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58</a:t>
            </a:fld>
            <a:endParaRPr lang="en-US" dirty="0"/>
          </a:p>
        </p:txBody>
      </p:sp>
    </p:spTree>
    <p:extLst>
      <p:ext uri="{BB962C8B-B14F-4D97-AF65-F5344CB8AC3E}">
        <p14:creationId xmlns:p14="http://schemas.microsoft.com/office/powerpoint/2010/main" val="1262379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2017"/>
            <a:ext cx="4196790"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Verwendungshinweis</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59</a:t>
            </a:fld>
            <a:endParaRPr lang="en-US" dirty="0"/>
          </a:p>
        </p:txBody>
      </p:sp>
      <p:sp>
        <p:nvSpPr>
          <p:cNvPr id="18" name="Rectangle 3"/>
          <p:cNvSpPr txBox="1">
            <a:spLocks noChangeArrowheads="1"/>
          </p:cNvSpPr>
          <p:nvPr/>
        </p:nvSpPr>
        <p:spPr>
          <a:xfrm>
            <a:off x="324000" y="2204864"/>
            <a:ext cx="8388464" cy="4473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Diese Gesamtpräsentation darf am Stück und ohne Änderung von Textinhalten weitergegeben werden. Eine auszugsweise Weitergabe ist nicht gestattet. Ebenso darf eine Verlinkung in digitalen Medien nur auf die Gesamtpräsentation erfolgen.</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Änderungen an den Inhalten sind durch die juristischen Randbedingungen nur vom Autor selbst vorzunehmen und zu verantworten!</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Eine </a:t>
            </a:r>
            <a:r>
              <a:rPr lang="de-DE" altLang="pt-PT" sz="1800" u="sng" dirty="0" smtClean="0">
                <a:solidFill>
                  <a:schemeClr val="bg1"/>
                </a:solidFill>
                <a:cs typeface="Arial" panose="020B0604020202020204" pitchFamily="34" charset="0"/>
              </a:rPr>
              <a:t>telefonische</a:t>
            </a:r>
            <a:r>
              <a:rPr lang="de-DE" altLang="pt-PT" sz="1800" dirty="0" smtClean="0">
                <a:solidFill>
                  <a:schemeClr val="bg1"/>
                </a:solidFill>
                <a:cs typeface="Arial" panose="020B0604020202020204" pitchFamily="34" charset="0"/>
              </a:rPr>
              <a:t> Beratung zu Inhalten der Präsentation wird vom Autor nicht geleistet.</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Nehmen Sie sich die Zeit und forschen in den angegebenen Studienlisten oder direkt auf Medizinportalen </a:t>
            </a:r>
            <a:r>
              <a:rPr lang="de-DE" altLang="pt-PT" sz="1800" dirty="0">
                <a:solidFill>
                  <a:schemeClr val="bg1"/>
                </a:solidFill>
                <a:cs typeface="Arial" panose="020B0604020202020204" pitchFamily="34" charset="0"/>
              </a:rPr>
              <a:t>wie PubMed </a:t>
            </a:r>
            <a:r>
              <a:rPr lang="de-DE" altLang="pt-PT" sz="1800" dirty="0">
                <a:solidFill>
                  <a:schemeClr val="bg1"/>
                </a:solidFill>
                <a:cs typeface="Arial" panose="020B0604020202020204" pitchFamily="34" charset="0"/>
                <a:hlinkClick r:id="rId2"/>
              </a:rPr>
              <a:t>https://</a:t>
            </a:r>
            <a:r>
              <a:rPr lang="de-DE" altLang="pt-PT" sz="1800" dirty="0" smtClean="0">
                <a:solidFill>
                  <a:schemeClr val="bg1"/>
                </a:solidFill>
                <a:cs typeface="Arial" panose="020B0604020202020204" pitchFamily="34" charset="0"/>
                <a:hlinkClick r:id="rId2"/>
              </a:rPr>
              <a:t>www.ncbi.nlm.nih.gov/pubmed</a:t>
            </a:r>
            <a:r>
              <a:rPr lang="de-DE" altLang="pt-PT" sz="1800" dirty="0" smtClean="0">
                <a:solidFill>
                  <a:schemeClr val="bg1"/>
                </a:solidFill>
                <a:cs typeface="Arial" panose="020B0604020202020204" pitchFamily="34" charset="0"/>
              </a:rPr>
              <a:t> </a:t>
            </a:r>
          </a:p>
          <a:p>
            <a:pPr marL="0" indent="0" algn="just">
              <a:lnSpc>
                <a:spcPct val="100000"/>
              </a:lnSpc>
              <a:buNone/>
              <a:tabLst>
                <a:tab pos="447675" algn="l"/>
              </a:tabLst>
            </a:pPr>
            <a:r>
              <a:rPr lang="de-DE" altLang="pt-PT" sz="1800" dirty="0" smtClean="0">
                <a:solidFill>
                  <a:schemeClr val="bg1"/>
                </a:solidFill>
                <a:cs typeface="Arial" panose="020B0604020202020204" pitchFamily="34" charset="0"/>
              </a:rPr>
              <a:t>Besuchen Sie ihren örtlichen Imker, führen Sie wenn möglich ein nettes Gespräch mit ihm und beglückwünschen Sie ihn für die wertvollen </a:t>
            </a:r>
            <a:r>
              <a:rPr lang="de-DE" altLang="pt-PT" sz="1800" b="1" u="sng" dirty="0" smtClean="0">
                <a:solidFill>
                  <a:srgbClr val="FF0000"/>
                </a:solidFill>
                <a:cs typeface="Arial" panose="020B0604020202020204" pitchFamily="34" charset="0"/>
              </a:rPr>
              <a:t>Lebens</a:t>
            </a:r>
            <a:r>
              <a:rPr lang="de-DE" altLang="pt-PT" sz="1800" dirty="0" smtClean="0">
                <a:solidFill>
                  <a:schemeClr val="bg1"/>
                </a:solidFill>
                <a:cs typeface="Arial" panose="020B0604020202020204" pitchFamily="34" charset="0"/>
              </a:rPr>
              <a:t>mittel, die er produziert! Vielleicht können Sie dadurch sein Interesse an den wertvollen Inhaltsstoffen von Bienenprodukten wecken.</a:t>
            </a:r>
            <a:endParaRPr lang="de-DE" altLang="pt-PT"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311652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604488" cy="4392488"/>
          </a:xfrm>
        </p:spPr>
        <p:txBody>
          <a:bodyPr>
            <a:normAutofit fontScale="85000" lnSpcReduction="20000"/>
          </a:bodyPr>
          <a:lstStyle/>
          <a:p>
            <a:pPr marL="0" indent="0">
              <a:lnSpc>
                <a:spcPct val="110000"/>
              </a:lnSpc>
              <a:buNone/>
              <a:tabLst>
                <a:tab pos="447675" algn="l"/>
              </a:tabLst>
            </a:pPr>
            <a:r>
              <a:rPr lang="de-DE" dirty="0" smtClean="0">
                <a:solidFill>
                  <a:schemeClr val="bg1"/>
                </a:solidFill>
                <a:latin typeface="Arial" panose="020B0604020202020204" pitchFamily="34" charset="0"/>
                <a:cs typeface="Arial" panose="020B0604020202020204" pitchFamily="34" charset="0"/>
              </a:rPr>
              <a:t>1984: 	Erkrankung an Knie- und Hüftgelenksarthrose 					während Fallschirmjägerausbildung, Abbruch 					Leistungssport Laufen</a:t>
            </a:r>
          </a:p>
          <a:p>
            <a:pPr marL="0" indent="0">
              <a:lnSpc>
                <a:spcPct val="110000"/>
              </a:lnSpc>
              <a:buNone/>
              <a:tabLst>
                <a:tab pos="447675" algn="l"/>
              </a:tabLst>
            </a:pPr>
            <a:r>
              <a:rPr lang="de-DE" dirty="0" smtClean="0">
                <a:solidFill>
                  <a:schemeClr val="bg1"/>
                </a:solidFill>
                <a:latin typeface="Arial" panose="020B0604020202020204" pitchFamily="34" charset="0"/>
                <a:cs typeface="Arial" panose="020B0604020202020204" pitchFamily="34" charset="0"/>
              </a:rPr>
              <a:t>1987: 	bis 60 haben sie künstliche Hüften! (Arzt der					deutschen Handball-Nationalmannschaft!)</a:t>
            </a:r>
          </a:p>
          <a:p>
            <a:pPr marL="0" indent="0">
              <a:lnSpc>
                <a:spcPct val="110000"/>
              </a:lnSpc>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1993:	Arthrosefortschritt, kein Radfahren mehr möglich</a:t>
            </a:r>
          </a:p>
          <a:p>
            <a:pPr marL="0" indent="0">
              <a:lnSpc>
                <a:spcPct val="110000"/>
              </a:lnSpc>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2003: 	starke Schmerzen in rechter Hüfte, druckempfindlich</a:t>
            </a:r>
          </a:p>
          <a:p>
            <a:pPr marL="0" indent="0">
              <a:lnSpc>
                <a:spcPct val="110000"/>
              </a:lnSpc>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2012: 	Abbruch Training nach 10 min auf Liegeradtrainer 			      (Kniearthrose und Schleimbeutelentzündung)</a:t>
            </a:r>
          </a:p>
          <a:p>
            <a:pPr marL="0" indent="0">
              <a:lnSpc>
                <a:spcPct val="110000"/>
              </a:lnSpc>
              <a:buNone/>
              <a:tabLst>
                <a:tab pos="447675" algn="l"/>
              </a:tabLst>
            </a:pPr>
            <a:r>
              <a:rPr lang="de-DE" altLang="pt-PT" b="1" dirty="0" smtClean="0">
                <a:solidFill>
                  <a:srgbClr val="FF0000"/>
                </a:solidFill>
                <a:latin typeface="Arial" panose="020B0604020202020204" pitchFamily="34" charset="0"/>
                <a:cs typeface="Arial" panose="020B0604020202020204" pitchFamily="34" charset="0"/>
              </a:rPr>
              <a:t>Seit 2014: </a:t>
            </a:r>
            <a:r>
              <a:rPr lang="de-DE" altLang="pt-PT" b="1" dirty="0" smtClean="0">
                <a:solidFill>
                  <a:srgbClr val="FF0000"/>
                </a:solidFill>
                <a:latin typeface="Arial" panose="020B0604020202020204" pitchFamily="34" charset="0"/>
                <a:cs typeface="Arial" panose="020B0604020202020204" pitchFamily="34" charset="0"/>
              </a:rPr>
              <a:t>47000 </a:t>
            </a:r>
            <a:r>
              <a:rPr lang="de-DE" altLang="pt-PT" b="1" dirty="0" smtClean="0">
                <a:solidFill>
                  <a:srgbClr val="FF0000"/>
                </a:solidFill>
                <a:latin typeface="Arial" panose="020B0604020202020204" pitchFamily="34" charset="0"/>
                <a:cs typeface="Arial" panose="020B0604020202020204" pitchFamily="34" charset="0"/>
              </a:rPr>
              <a:t>km Radtraining in Schwarzwald, </a:t>
            </a:r>
            <a:r>
              <a:rPr lang="de-DE" altLang="pt-PT" b="1" dirty="0" err="1" smtClean="0">
                <a:solidFill>
                  <a:srgbClr val="FF0000"/>
                </a:solidFill>
                <a:latin typeface="Arial" panose="020B0604020202020204" pitchFamily="34" charset="0"/>
                <a:cs typeface="Arial" panose="020B0604020202020204" pitchFamily="34" charset="0"/>
              </a:rPr>
              <a:t>Gäu</a:t>
            </a:r>
            <a:r>
              <a:rPr lang="de-DE" altLang="pt-PT" b="1" dirty="0" smtClean="0">
                <a:solidFill>
                  <a:srgbClr val="FF0000"/>
                </a:solidFill>
                <a:latin typeface="Arial" panose="020B0604020202020204" pitchFamily="34" charset="0"/>
                <a:cs typeface="Arial" panose="020B0604020202020204" pitchFamily="34" charset="0"/>
              </a:rPr>
              <a:t>, (Südtirol)… </a:t>
            </a:r>
          </a:p>
          <a:p>
            <a:pPr marL="0" indent="0">
              <a:lnSpc>
                <a:spcPct val="110000"/>
              </a:lnSpc>
              <a:buNone/>
              <a:tabLst>
                <a:tab pos="447675" algn="l"/>
              </a:tabLst>
            </a:pPr>
            <a:r>
              <a:rPr lang="de-DE" altLang="pt-PT" dirty="0" smtClean="0">
                <a:solidFill>
                  <a:schemeClr val="bg1"/>
                </a:solidFill>
                <a:latin typeface="Arial" panose="020B0604020202020204" pitchFamily="34" charset="0"/>
                <a:cs typeface="Arial" panose="020B0604020202020204" pitchFamily="34" charset="0"/>
              </a:rPr>
              <a:t>Was ist passiert? Arthrose ist doch angeblich nicht zu stoppen oder gar heilbar!</a:t>
            </a:r>
            <a:endParaRPr lang="de-DE" altLang="pt-PT" dirty="0">
              <a:solidFill>
                <a:schemeClr val="bg1"/>
              </a:solidFill>
              <a:latin typeface="Arial" panose="020B0604020202020204" pitchFamily="34" charset="0"/>
              <a:cs typeface="Arial" panose="020B0604020202020204" pitchFamily="34" charset="0"/>
            </a:endParaRP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Erkrankungen – Eigene Geschichte</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6</a:t>
            </a:fld>
            <a:endParaRPr lang="en-US" dirty="0"/>
          </a:p>
        </p:txBody>
      </p:sp>
      <p:pic>
        <p:nvPicPr>
          <p:cNvPr id="5" name="Grafik 4"/>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2276870"/>
            <a:ext cx="1476000" cy="1347047"/>
          </a:xfrm>
          <a:prstGeom prst="roundRect">
            <a:avLst>
              <a:gd name="adj" fmla="val 8594"/>
            </a:avLst>
          </a:prstGeom>
          <a:solidFill>
            <a:srgbClr val="FFFFFF">
              <a:shade val="85000"/>
            </a:srgbClr>
          </a:solidFill>
          <a:ln>
            <a:noFill/>
          </a:ln>
          <a:effectLst>
            <a:outerShdw blurRad="50800" dist="38100" dir="5400000" algn="ctr" rotWithShape="0">
              <a:srgbClr val="000000">
                <a:alpha val="40000"/>
              </a:srgbClr>
            </a:outerShdw>
          </a:effectLst>
        </p:spPr>
      </p:pic>
    </p:spTree>
    <p:extLst>
      <p:ext uri="{BB962C8B-B14F-4D97-AF65-F5344CB8AC3E}">
        <p14:creationId xmlns:p14="http://schemas.microsoft.com/office/powerpoint/2010/main" val="605066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4000" y="975456"/>
            <a:ext cx="6479466" cy="584775"/>
          </a:xfrm>
          <a:prstGeom prst="rect">
            <a:avLst/>
          </a:prstGeom>
          <a:noFill/>
        </p:spPr>
        <p:txBody>
          <a:bodyPr wrap="none" rtlCol="0">
            <a:spAutoFit/>
          </a:bodyPr>
          <a:lstStyle/>
          <a:p>
            <a:r>
              <a:rPr lang="de-DE" altLang="pt-PT" sz="3200" b="1" dirty="0" smtClean="0">
                <a:effectLst>
                  <a:outerShdw blurRad="38100" dist="38100" dir="2700000" algn="tl">
                    <a:srgbClr val="FFFFFF"/>
                  </a:outerShdw>
                </a:effectLst>
              </a:rPr>
              <a:t>Tumorprävention - Kontaktdaten</a:t>
            </a:r>
            <a:endParaRPr lang="de-DE" altLang="pt-PT" sz="2800" b="1" dirty="0" smtClean="0">
              <a:effectLst>
                <a:outerShdw blurRad="38100" dist="38100" dir="2700000" algn="tl">
                  <a:srgbClr val="FFFFFF"/>
                </a:outerShdw>
              </a:effectLst>
            </a:endParaRPr>
          </a:p>
        </p:txBody>
      </p:sp>
      <p:sp>
        <p:nvSpPr>
          <p:cNvPr id="2" name="Foliennummernplatzhalter 1"/>
          <p:cNvSpPr>
            <a:spLocks noGrp="1"/>
          </p:cNvSpPr>
          <p:nvPr>
            <p:ph type="sldNum" sz="quarter" idx="12"/>
          </p:nvPr>
        </p:nvSpPr>
        <p:spPr/>
        <p:txBody>
          <a:bodyPr/>
          <a:lstStyle/>
          <a:p>
            <a:fld id="{EFED3CB9-049B-4F4F-82D1-8A95299C975C}" type="slidenum">
              <a:rPr lang="en-US" smtClean="0"/>
              <a:pPr/>
              <a:t>60</a:t>
            </a:fld>
            <a:endParaRPr lang="en-US" dirty="0"/>
          </a:p>
        </p:txBody>
      </p:sp>
      <p:grpSp>
        <p:nvGrpSpPr>
          <p:cNvPr id="14" name="Gruppieren 30"/>
          <p:cNvGrpSpPr/>
          <p:nvPr/>
        </p:nvGrpSpPr>
        <p:grpSpPr bwMode="gray">
          <a:xfrm>
            <a:off x="4696139" y="2506283"/>
            <a:ext cx="3919725" cy="3727972"/>
            <a:chOff x="5074629" y="2089476"/>
            <a:chExt cx="3367088" cy="3202370"/>
          </a:xfrm>
          <a:effectLst/>
        </p:grpSpPr>
        <p:sp>
          <p:nvSpPr>
            <p:cNvPr id="15" name="Ellipse 14"/>
            <p:cNvSpPr/>
            <p:nvPr/>
          </p:nvSpPr>
          <p:spPr bwMode="gray">
            <a:xfrm rot="20700000">
              <a:off x="6186525" y="4873714"/>
              <a:ext cx="1917040" cy="418132"/>
            </a:xfrm>
            <a:prstGeom prst="ellipse">
              <a:avLst/>
            </a:prstGeom>
            <a:solidFill>
              <a:srgbClr val="000000">
                <a:alpha val="20784"/>
              </a:srgbClr>
            </a:solidFill>
            <a:ln w="12700">
              <a:noFill/>
              <a:round/>
              <a:headEnd/>
              <a:tailEnd/>
            </a:ln>
            <a:effectLst>
              <a:softEdge rad="63500"/>
            </a:effectLst>
          </p:spPr>
          <p:txBody>
            <a:bodyPr rtlCol="0" anchor="ctr"/>
            <a:lstStyle/>
            <a:p>
              <a:pPr algn="ctr"/>
              <a:endParaRPr lang="en-US" dirty="0"/>
            </a:p>
          </p:txBody>
        </p:sp>
        <p:grpSp>
          <p:nvGrpSpPr>
            <p:cNvPr id="16" name="Gruppieren 51"/>
            <p:cNvGrpSpPr/>
            <p:nvPr/>
          </p:nvGrpSpPr>
          <p:grpSpPr bwMode="gray">
            <a:xfrm rot="20700000">
              <a:off x="5074629" y="2089476"/>
              <a:ext cx="3367088" cy="3047006"/>
              <a:chOff x="4867275" y="2168525"/>
              <a:chExt cx="3367088" cy="3047006"/>
            </a:xfrm>
            <a:effectLst>
              <a:outerShdw blurRad="63500" sx="102000" sy="102000" algn="ctr" rotWithShape="0">
                <a:prstClr val="black">
                  <a:alpha val="40000"/>
                </a:prstClr>
              </a:outerShdw>
            </a:effectLst>
          </p:grpSpPr>
          <p:sp>
            <p:nvSpPr>
              <p:cNvPr id="17" name="Freeform 14"/>
              <p:cNvSpPr>
                <a:spLocks/>
              </p:cNvSpPr>
              <p:nvPr/>
            </p:nvSpPr>
            <p:spPr bwMode="gray">
              <a:xfrm>
                <a:off x="4867275" y="2168525"/>
                <a:ext cx="3367088" cy="3036887"/>
              </a:xfrm>
              <a:custGeom>
                <a:avLst/>
                <a:gdLst/>
                <a:ahLst/>
                <a:cxnLst>
                  <a:cxn ang="0">
                    <a:pos x="346" y="0"/>
                  </a:cxn>
                  <a:cxn ang="0">
                    <a:pos x="0" y="346"/>
                  </a:cxn>
                  <a:cxn ang="0">
                    <a:pos x="141" y="624"/>
                  </a:cxn>
                  <a:cxn ang="0">
                    <a:pos x="219" y="624"/>
                  </a:cxn>
                  <a:cxn ang="0">
                    <a:pos x="39" y="344"/>
                  </a:cxn>
                  <a:cxn ang="0">
                    <a:pos x="346" y="37"/>
                  </a:cxn>
                  <a:cxn ang="0">
                    <a:pos x="653" y="344"/>
                  </a:cxn>
                  <a:cxn ang="0">
                    <a:pos x="473" y="624"/>
                  </a:cxn>
                  <a:cxn ang="0">
                    <a:pos x="551" y="624"/>
                  </a:cxn>
                  <a:cxn ang="0">
                    <a:pos x="692" y="346"/>
                  </a:cxn>
                  <a:cxn ang="0">
                    <a:pos x="346" y="0"/>
                  </a:cxn>
                </a:cxnLst>
                <a:rect l="0" t="0" r="r" b="b"/>
                <a:pathLst>
                  <a:path w="692" h="624">
                    <a:moveTo>
                      <a:pt x="346" y="0"/>
                    </a:moveTo>
                    <a:cubicBezTo>
                      <a:pt x="155" y="0"/>
                      <a:pt x="0" y="155"/>
                      <a:pt x="0" y="346"/>
                    </a:cubicBezTo>
                    <a:cubicBezTo>
                      <a:pt x="0" y="460"/>
                      <a:pt x="56" y="561"/>
                      <a:pt x="141" y="624"/>
                    </a:cubicBezTo>
                    <a:cubicBezTo>
                      <a:pt x="219" y="624"/>
                      <a:pt x="219" y="624"/>
                      <a:pt x="219" y="624"/>
                    </a:cubicBezTo>
                    <a:cubicBezTo>
                      <a:pt x="113" y="576"/>
                      <a:pt x="39" y="469"/>
                      <a:pt x="39" y="344"/>
                    </a:cubicBezTo>
                    <a:cubicBezTo>
                      <a:pt x="39" y="174"/>
                      <a:pt x="176" y="37"/>
                      <a:pt x="346" y="37"/>
                    </a:cubicBezTo>
                    <a:cubicBezTo>
                      <a:pt x="516" y="37"/>
                      <a:pt x="653" y="174"/>
                      <a:pt x="653" y="344"/>
                    </a:cubicBezTo>
                    <a:cubicBezTo>
                      <a:pt x="653" y="469"/>
                      <a:pt x="579" y="576"/>
                      <a:pt x="473" y="624"/>
                    </a:cubicBezTo>
                    <a:cubicBezTo>
                      <a:pt x="551" y="624"/>
                      <a:pt x="551" y="624"/>
                      <a:pt x="551" y="624"/>
                    </a:cubicBezTo>
                    <a:cubicBezTo>
                      <a:pt x="636" y="561"/>
                      <a:pt x="692" y="460"/>
                      <a:pt x="692" y="346"/>
                    </a:cubicBezTo>
                    <a:cubicBezTo>
                      <a:pt x="692" y="155"/>
                      <a:pt x="537" y="0"/>
                      <a:pt x="346" y="0"/>
                    </a:cubicBezTo>
                    <a:close/>
                  </a:path>
                </a:pathLst>
              </a:custGeom>
              <a:gradFill rotWithShape="1">
                <a:gsLst>
                  <a:gs pos="0">
                    <a:srgbClr val="525252"/>
                  </a:gs>
                  <a:gs pos="50000">
                    <a:srgbClr val="B2B2B2"/>
                  </a:gs>
                  <a:gs pos="100000">
                    <a:srgbClr val="525252"/>
                  </a:gs>
                </a:gsLst>
                <a:lin ang="2700000" scaled="1"/>
              </a:gradFill>
              <a:ln w="9525">
                <a:noFill/>
                <a:miter lim="800000"/>
                <a:headEnd/>
                <a:tailEnd/>
              </a:ln>
            </p:spPr>
            <p:txBody>
              <a:bodyPr/>
              <a:lstStyle/>
              <a:p>
                <a:endParaRPr lang="en-US" dirty="0"/>
              </a:p>
            </p:txBody>
          </p:sp>
          <p:sp>
            <p:nvSpPr>
              <p:cNvPr id="19" name="Freeform 15"/>
              <p:cNvSpPr>
                <a:spLocks/>
              </p:cNvSpPr>
              <p:nvPr/>
            </p:nvSpPr>
            <p:spPr bwMode="gray">
              <a:xfrm>
                <a:off x="5056188" y="2347913"/>
                <a:ext cx="2987675" cy="2808287"/>
              </a:xfrm>
              <a:custGeom>
                <a:avLst/>
                <a:gdLst/>
                <a:ahLst/>
                <a:cxnLst>
                  <a:cxn ang="0">
                    <a:pos x="614" y="307"/>
                  </a:cxn>
                  <a:cxn ang="0">
                    <a:pos x="307" y="0"/>
                  </a:cxn>
                  <a:cxn ang="0">
                    <a:pos x="0" y="307"/>
                  </a:cxn>
                  <a:cxn ang="0">
                    <a:pos x="161" y="577"/>
                  </a:cxn>
                  <a:cxn ang="0">
                    <a:pos x="453" y="577"/>
                  </a:cxn>
                  <a:cxn ang="0">
                    <a:pos x="614" y="307"/>
                  </a:cxn>
                </a:cxnLst>
                <a:rect l="0" t="0" r="r" b="b"/>
                <a:pathLst>
                  <a:path w="614" h="577">
                    <a:moveTo>
                      <a:pt x="614" y="307"/>
                    </a:moveTo>
                    <a:cubicBezTo>
                      <a:pt x="614" y="137"/>
                      <a:pt x="477" y="0"/>
                      <a:pt x="307" y="0"/>
                    </a:cubicBezTo>
                    <a:cubicBezTo>
                      <a:pt x="137" y="0"/>
                      <a:pt x="0" y="137"/>
                      <a:pt x="0" y="307"/>
                    </a:cubicBezTo>
                    <a:cubicBezTo>
                      <a:pt x="0" y="424"/>
                      <a:pt x="65" y="525"/>
                      <a:pt x="161" y="577"/>
                    </a:cubicBezTo>
                    <a:cubicBezTo>
                      <a:pt x="453" y="577"/>
                      <a:pt x="453" y="577"/>
                      <a:pt x="453" y="577"/>
                    </a:cubicBezTo>
                    <a:cubicBezTo>
                      <a:pt x="549" y="525"/>
                      <a:pt x="614" y="424"/>
                      <a:pt x="614" y="307"/>
                    </a:cubicBezTo>
                    <a:close/>
                  </a:path>
                </a:pathLst>
              </a:custGeom>
              <a:gradFill flip="none" rotWithShape="1">
                <a:gsLst>
                  <a:gs pos="0">
                    <a:schemeClr val="accent1"/>
                  </a:gs>
                  <a:gs pos="45000">
                    <a:schemeClr val="accent1">
                      <a:lumMod val="75000"/>
                    </a:schemeClr>
                  </a:gs>
                  <a:gs pos="100000">
                    <a:schemeClr val="bg2">
                      <a:lumMod val="10000"/>
                    </a:schemeClr>
                  </a:gs>
                </a:gsLst>
                <a:lin ang="5400000" scaled="1"/>
                <a:tileRect/>
              </a:gradFill>
              <a:ln w="28575">
                <a:solidFill>
                  <a:srgbClr val="A6A6A6"/>
                </a:solidFill>
                <a:round/>
                <a:headEnd/>
                <a:tailEnd/>
              </a:ln>
              <a:effectLst>
                <a:outerShdw blurRad="215900" sx="102000" sy="102000" algn="ctr" rotWithShape="0">
                  <a:prstClr val="black">
                    <a:alpha val="34000"/>
                  </a:prstClr>
                </a:outerShdw>
              </a:effectLst>
              <a:scene3d>
                <a:camera prst="orthographicFront"/>
                <a:lightRig rig="threePt" dir="t"/>
              </a:scene3d>
              <a:sp3d>
                <a:bevelT h="25400"/>
              </a:sp3d>
            </p:spPr>
            <p:txBody>
              <a:bodyPr vert="horz" wrap="square" lIns="91440" tIns="144000" rIns="91440" bIns="45720" numCol="1" anchor="ctr" anchorCtr="0" compatLnSpc="1">
                <a:prstTxWarp prst="textNoShape">
                  <a:avLst/>
                </a:prstTxWarp>
              </a:bodyPr>
              <a:lstStyle/>
              <a:p>
                <a:pPr algn="ctr"/>
                <a:endParaRPr lang="en-US" sz="2800" b="1" dirty="0">
                  <a:solidFill>
                    <a:srgbClr val="FFFFFF"/>
                  </a:solidFill>
                </a:endParaRPr>
              </a:p>
            </p:txBody>
          </p:sp>
          <p:sp>
            <p:nvSpPr>
              <p:cNvPr id="20" name="Freeform 16"/>
              <p:cNvSpPr>
                <a:spLocks/>
              </p:cNvSpPr>
              <p:nvPr/>
            </p:nvSpPr>
            <p:spPr bwMode="gray">
              <a:xfrm>
                <a:off x="5550364" y="4885331"/>
                <a:ext cx="1995488" cy="330200"/>
              </a:xfrm>
              <a:custGeom>
                <a:avLst/>
                <a:gdLst/>
                <a:ahLst/>
                <a:cxnLst>
                  <a:cxn ang="0">
                    <a:pos x="410" y="68"/>
                  </a:cxn>
                  <a:cxn ang="0">
                    <a:pos x="0" y="68"/>
                  </a:cxn>
                  <a:cxn ang="0">
                    <a:pos x="205" y="0"/>
                  </a:cxn>
                  <a:cxn ang="0">
                    <a:pos x="410" y="68"/>
                  </a:cxn>
                </a:cxnLst>
                <a:rect l="0" t="0" r="r" b="b"/>
                <a:pathLst>
                  <a:path w="410" h="68">
                    <a:moveTo>
                      <a:pt x="410" y="68"/>
                    </a:moveTo>
                    <a:cubicBezTo>
                      <a:pt x="0" y="68"/>
                      <a:pt x="0" y="68"/>
                      <a:pt x="0" y="68"/>
                    </a:cubicBezTo>
                    <a:cubicBezTo>
                      <a:pt x="57" y="26"/>
                      <a:pt x="128" y="0"/>
                      <a:pt x="205" y="0"/>
                    </a:cubicBezTo>
                    <a:cubicBezTo>
                      <a:pt x="282" y="0"/>
                      <a:pt x="353" y="26"/>
                      <a:pt x="410" y="68"/>
                    </a:cubicBezTo>
                    <a:close/>
                  </a:path>
                </a:pathLst>
              </a:custGeom>
              <a:gradFill>
                <a:gsLst>
                  <a:gs pos="41000">
                    <a:srgbClr val="F2F2F2"/>
                  </a:gs>
                  <a:gs pos="100000">
                    <a:srgbClr val="646464"/>
                  </a:gs>
                </a:gsLst>
                <a:lin ang="5400000" scaled="1"/>
              </a:gradFill>
              <a:ln w="38100">
                <a:noFill/>
                <a:round/>
                <a:headEnd/>
                <a:tailEnd/>
              </a:ln>
              <a:effectLst>
                <a:outerShdw blurRad="1905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21" name="Textfeld 20"/>
          <p:cNvSpPr txBox="1"/>
          <p:nvPr/>
        </p:nvSpPr>
        <p:spPr bwMode="gray">
          <a:xfrm rot="20614559">
            <a:off x="4950471" y="3892154"/>
            <a:ext cx="3312124" cy="584775"/>
          </a:xfrm>
          <a:prstGeom prst="rect">
            <a:avLst/>
          </a:prstGeom>
          <a:noFill/>
        </p:spPr>
        <p:txBody>
          <a:bodyPr wrap="none" rtlCol="0">
            <a:spAutoFit/>
          </a:bodyPr>
          <a:lstStyle/>
          <a:p>
            <a:pPr algn="ctr"/>
            <a:r>
              <a:rPr lang="de-DE" sz="3200" b="1" dirty="0" smtClean="0">
                <a:solidFill>
                  <a:srgbClr val="FFFFFF"/>
                </a:solidFill>
                <a:effectLst>
                  <a:innerShdw blurRad="63500" dist="50800" dir="13500000">
                    <a:prstClr val="black">
                      <a:alpha val="50000"/>
                    </a:prstClr>
                  </a:innerShdw>
                </a:effectLst>
              </a:rPr>
              <a:t>Gute Prävention</a:t>
            </a:r>
            <a:endParaRPr lang="de-DE" sz="3200" b="1" dirty="0">
              <a:solidFill>
                <a:srgbClr val="FFFFFF"/>
              </a:solidFill>
              <a:effectLst>
                <a:innerShdw blurRad="63500" dist="50800" dir="13500000">
                  <a:prstClr val="black">
                    <a:alpha val="50000"/>
                  </a:prstClr>
                </a:innerShdw>
              </a:effectLst>
            </a:endParaRPr>
          </a:p>
        </p:txBody>
      </p:sp>
      <p:sp>
        <p:nvSpPr>
          <p:cNvPr id="22" name="Rectangle 3"/>
          <p:cNvSpPr txBox="1">
            <a:spLocks noChangeArrowheads="1"/>
          </p:cNvSpPr>
          <p:nvPr/>
        </p:nvSpPr>
        <p:spPr bwMode="gray">
          <a:xfrm>
            <a:off x="422580" y="2434757"/>
            <a:ext cx="6165643" cy="4210383"/>
          </a:xfrm>
          <a:prstGeom prst="rect">
            <a:avLst/>
          </a:prstGeom>
        </p:spPr>
        <p:txBody>
          <a:bodyPr wrap="square" lIns="0" tIns="0" rIns="0" bIns="0">
            <a:spAutoFit/>
          </a:bodyPr>
          <a:lstStyle/>
          <a:p>
            <a:pPr eaLnBrk="0" hangingPunct="0">
              <a:spcBef>
                <a:spcPct val="20000"/>
              </a:spcBef>
              <a:tabLst>
                <a:tab pos="377825" algn="l"/>
              </a:tabLst>
              <a:defRPr/>
            </a:pPr>
            <a:r>
              <a:rPr lang="en-US" sz="2400" b="1" dirty="0" smtClean="0">
                <a:solidFill>
                  <a:schemeClr val="bg1"/>
                </a:solidFill>
                <a:latin typeface="Calibri" panose="020F0502020204030204" pitchFamily="34" charset="0"/>
                <a:cs typeface="Calibri" panose="020F0502020204030204" pitchFamily="34" charset="0"/>
              </a:rPr>
              <a:t>Michael Ernst Müller</a:t>
            </a: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Dipl</a:t>
            </a:r>
            <a:r>
              <a:rPr lang="en-US" sz="1600" dirty="0">
                <a:solidFill>
                  <a:schemeClr val="bg1"/>
                </a:solidFill>
                <a:latin typeface="Calibri" panose="020F0502020204030204" pitchFamily="34" charset="0"/>
                <a:cs typeface="Calibri" panose="020F0502020204030204" pitchFamily="34" charset="0"/>
              </a:rPr>
              <a:t>.-Ing. </a:t>
            </a:r>
            <a:r>
              <a:rPr lang="en-US" sz="1600" dirty="0" smtClean="0">
                <a:solidFill>
                  <a:schemeClr val="bg1"/>
                </a:solidFill>
                <a:latin typeface="Calibri" panose="020F0502020204030204" pitchFamily="34" charset="0"/>
                <a:cs typeface="Calibri" panose="020F0502020204030204" pitchFamily="34" charset="0"/>
              </a:rPr>
              <a:t>der Luft- </a:t>
            </a:r>
            <a:r>
              <a:rPr lang="en-US" sz="1600" dirty="0">
                <a:solidFill>
                  <a:schemeClr val="bg1"/>
                </a:solidFill>
                <a:latin typeface="Calibri" panose="020F0502020204030204" pitchFamily="34" charset="0"/>
                <a:cs typeface="Calibri" panose="020F0502020204030204" pitchFamily="34" charset="0"/>
              </a:rPr>
              <a:t>und </a:t>
            </a:r>
            <a:r>
              <a:rPr lang="en-US" sz="1600" dirty="0" smtClean="0">
                <a:solidFill>
                  <a:schemeClr val="bg1"/>
                </a:solidFill>
                <a:latin typeface="Calibri" panose="020F0502020204030204" pitchFamily="34" charset="0"/>
                <a:cs typeface="Calibri" panose="020F0502020204030204" pitchFamily="34" charset="0"/>
              </a:rPr>
              <a:t>Raumfahrt</a:t>
            </a: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Präventive Ernährungsberatung</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API-Ernährung und Phytoernährung</a:t>
            </a:r>
          </a:p>
          <a:p>
            <a:pPr eaLnBrk="0" hangingPunct="0">
              <a:spcBef>
                <a:spcPct val="20000"/>
              </a:spcBef>
              <a:tabLst>
                <a:tab pos="377825" algn="l"/>
              </a:tabLst>
              <a:defRPr/>
            </a:pP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Linckeweg 7</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D-72202 Nagold-Hochdorf</a:t>
            </a:r>
          </a:p>
          <a:p>
            <a:pPr eaLnBrk="0" hangingPunct="0">
              <a:spcBef>
                <a:spcPct val="20000"/>
              </a:spcBef>
              <a:tabLst>
                <a:tab pos="377825" algn="l"/>
              </a:tabLst>
              <a:defRPr/>
            </a:pPr>
            <a:endParaRPr lang="de-DE"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Telefon:	+49 (0) 7459/405416</a:t>
            </a:r>
          </a:p>
          <a:p>
            <a:pPr eaLnBrk="0" hangingPunct="0">
              <a:spcBef>
                <a:spcPct val="20000"/>
              </a:spcBef>
              <a:tabLst>
                <a:tab pos="377825" algn="l"/>
              </a:tabLst>
              <a:defRPr/>
            </a:pPr>
            <a:r>
              <a:rPr lang="de-DE" sz="1600" dirty="0" smtClean="0">
                <a:solidFill>
                  <a:schemeClr val="bg1"/>
                </a:solidFill>
                <a:latin typeface="Calibri" panose="020F0502020204030204" pitchFamily="34" charset="0"/>
                <a:cs typeface="Calibri" panose="020F0502020204030204" pitchFamily="34" charset="0"/>
              </a:rPr>
              <a:t>Mobil:     	+49 (0) 152 02 99 17 61</a:t>
            </a:r>
          </a:p>
          <a:p>
            <a:pPr eaLnBrk="0" hangingPunct="0">
              <a:spcBef>
                <a:spcPct val="20000"/>
              </a:spcBef>
              <a:tabLst>
                <a:tab pos="377825" algn="l"/>
              </a:tabLst>
              <a:defRPr/>
            </a:pPr>
            <a:endParaRPr lang="en-US" sz="1600" dirty="0" smtClean="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E-Mail</a:t>
            </a:r>
            <a:r>
              <a:rPr lang="en-US" sz="1600" dirty="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hlinkClick r:id="rId2"/>
              </a:rPr>
              <a:t>info@bienen-zur-gesundheit.de</a:t>
            </a:r>
            <a:r>
              <a:rPr lang="en-US" sz="1600" dirty="0" smtClean="0">
                <a:solidFill>
                  <a:schemeClr val="bg1"/>
                </a:solidFill>
                <a:latin typeface="Calibri" panose="020F0502020204030204" pitchFamily="34" charset="0"/>
                <a:cs typeface="Calibri" panose="020F0502020204030204" pitchFamily="34" charset="0"/>
              </a:rPr>
              <a:t> </a:t>
            </a:r>
            <a:endParaRPr lang="en-US" sz="1600" dirty="0">
              <a:solidFill>
                <a:schemeClr val="bg1"/>
              </a:solidFill>
              <a:latin typeface="Calibri" panose="020F0502020204030204" pitchFamily="34" charset="0"/>
              <a:cs typeface="Calibri" panose="020F0502020204030204" pitchFamily="34" charset="0"/>
            </a:endParaRPr>
          </a:p>
          <a:p>
            <a:pPr eaLnBrk="0" hangingPunct="0">
              <a:spcBef>
                <a:spcPct val="20000"/>
              </a:spcBef>
              <a:tabLst>
                <a:tab pos="377825" algn="l"/>
              </a:tabLst>
              <a:defRPr/>
            </a:pPr>
            <a:r>
              <a:rPr lang="en-US" sz="1600" dirty="0" smtClean="0">
                <a:solidFill>
                  <a:schemeClr val="bg1"/>
                </a:solidFill>
                <a:latin typeface="Calibri" panose="020F0502020204030204" pitchFamily="34" charset="0"/>
                <a:cs typeface="Calibri" panose="020F0502020204030204" pitchFamily="34" charset="0"/>
              </a:rPr>
              <a:t>Internet:  </a:t>
            </a:r>
            <a:r>
              <a:rPr lang="en-US" sz="1600" dirty="0">
                <a:solidFill>
                  <a:schemeClr val="bg1"/>
                </a:solidFill>
                <a:latin typeface="Calibri" panose="020F0502020204030204" pitchFamily="34" charset="0"/>
                <a:cs typeface="Calibri" panose="020F0502020204030204" pitchFamily="34" charset="0"/>
                <a:hlinkClick r:id="rId3"/>
              </a:rPr>
              <a:t>https://</a:t>
            </a:r>
            <a:r>
              <a:rPr lang="en-US" sz="1600" dirty="0" smtClean="0">
                <a:solidFill>
                  <a:schemeClr val="bg1"/>
                </a:solidFill>
                <a:latin typeface="Calibri" panose="020F0502020204030204" pitchFamily="34" charset="0"/>
                <a:cs typeface="Calibri" panose="020F0502020204030204" pitchFamily="34" charset="0"/>
                <a:hlinkClick r:id="rId3"/>
              </a:rPr>
              <a:t>www.bienen-zur-gesundheit.de</a:t>
            </a:r>
            <a:r>
              <a:rPr lang="en-US" sz="1600" dirty="0" smtClean="0">
                <a:solidFill>
                  <a:schemeClr val="bg1"/>
                </a:solidFill>
                <a:latin typeface="Calibri" panose="020F0502020204030204" pitchFamily="34" charset="0"/>
                <a:cs typeface="Calibri" panose="020F0502020204030204" pitchFamily="34" charset="0"/>
              </a:rPr>
              <a:t>   </a:t>
            </a:r>
            <a:endParaRPr lang="en-US" sz="1600" dirty="0">
              <a:solidFill>
                <a:schemeClr val="bg1"/>
              </a:solidFill>
              <a:latin typeface="Calibri" panose="020F0502020204030204" pitchFamily="34" charset="0"/>
              <a:cs typeface="Calibri" panose="020F0502020204030204" pitchFamily="34" charset="0"/>
            </a:endParaRPr>
          </a:p>
        </p:txBody>
      </p:sp>
      <p:sp>
        <p:nvSpPr>
          <p:cNvPr id="23" name="Rechteck 22"/>
          <p:cNvSpPr/>
          <p:nvPr/>
        </p:nvSpPr>
        <p:spPr>
          <a:xfrm rot="20619826">
            <a:off x="5297483" y="4352712"/>
            <a:ext cx="2996680" cy="830997"/>
          </a:xfrm>
          <a:prstGeom prst="rect">
            <a:avLst/>
          </a:prstGeom>
        </p:spPr>
        <p:txBody>
          <a:bodyPr wrap="square">
            <a:spAutoFit/>
          </a:bodyPr>
          <a:lstStyle/>
          <a:p>
            <a:pPr algn="ctr"/>
            <a:r>
              <a:rPr lang="en-US" sz="2400" b="1" dirty="0" smtClean="0">
                <a:solidFill>
                  <a:srgbClr val="FFFFFF"/>
                </a:solidFill>
                <a:effectLst>
                  <a:innerShdw blurRad="63500" dist="50800" dir="13500000">
                    <a:prstClr val="black">
                      <a:alpha val="50000"/>
                    </a:prstClr>
                  </a:innerShdw>
                </a:effectLst>
                <a:latin typeface="Bradley Hand ITC" pitchFamily="66" charset="0"/>
              </a:rPr>
              <a:t>Und</a:t>
            </a:r>
            <a:r>
              <a:rPr lang="de-DE" sz="2400" b="1" dirty="0" smtClean="0">
                <a:solidFill>
                  <a:srgbClr val="FFFFFF"/>
                </a:solidFill>
                <a:effectLst>
                  <a:innerShdw blurRad="63500" dist="50800" dir="13500000">
                    <a:prstClr val="black">
                      <a:alpha val="50000"/>
                    </a:prstClr>
                  </a:innerShdw>
                </a:effectLst>
                <a:latin typeface="Bradley Hand ITC" pitchFamily="66" charset="0"/>
              </a:rPr>
              <a:t> ein tumorfreies Leben</a:t>
            </a:r>
            <a:r>
              <a:rPr lang="en-US" sz="2400" b="1" dirty="0" smtClean="0">
                <a:solidFill>
                  <a:srgbClr val="FFFFFF"/>
                </a:solidFill>
                <a:effectLst>
                  <a:innerShdw blurRad="63500" dist="50800" dir="13500000">
                    <a:prstClr val="black">
                      <a:alpha val="50000"/>
                    </a:prstClr>
                  </a:innerShdw>
                </a:effectLst>
                <a:latin typeface="Bradley Hand ITC" pitchFamily="66" charset="0"/>
              </a:rPr>
              <a:t>!</a:t>
            </a:r>
            <a:endParaRPr lang="en-US" sz="2400" b="1" dirty="0">
              <a:solidFill>
                <a:srgbClr val="FFFFFF"/>
              </a:solidFill>
              <a:effectLst>
                <a:innerShdw blurRad="63500" dist="50800" dir="13500000">
                  <a:prstClr val="black">
                    <a:alpha val="50000"/>
                  </a:prstClr>
                </a:innerShdw>
              </a:effectLst>
              <a:latin typeface="Bradley Hand ITC" pitchFamily="66" charset="0"/>
            </a:endParaRPr>
          </a:p>
        </p:txBody>
      </p:sp>
    </p:spTree>
    <p:extLst>
      <p:ext uri="{BB962C8B-B14F-4D97-AF65-F5344CB8AC3E}">
        <p14:creationId xmlns:p14="http://schemas.microsoft.com/office/powerpoint/2010/main" val="2539584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999" y="2276872"/>
            <a:ext cx="8604488" cy="4392488"/>
          </a:xfrm>
        </p:spPr>
        <p:txBody>
          <a:bodyPr>
            <a:normAutofit lnSpcReduction="10000"/>
          </a:bodyPr>
          <a:lstStyle/>
          <a:p>
            <a:pPr marL="0" indent="0">
              <a:lnSpc>
                <a:spcPct val="110000"/>
              </a:lnSpc>
              <a:buNone/>
              <a:tabLst>
                <a:tab pos="447675" algn="l"/>
              </a:tabLst>
            </a:pPr>
            <a:r>
              <a:rPr lang="de-DE" sz="1900" dirty="0" smtClean="0">
                <a:solidFill>
                  <a:schemeClr val="bg1"/>
                </a:solidFill>
                <a:latin typeface="Arial" panose="020B0604020202020204" pitchFamily="34" charset="0"/>
                <a:cs typeface="Arial" panose="020B0604020202020204" pitchFamily="34" charset="0"/>
                <a:hlinkClick r:id="rId3"/>
              </a:rPr>
              <a:t>Analyse</a:t>
            </a:r>
            <a:r>
              <a:rPr lang="de-DE" sz="1900" dirty="0" smtClean="0">
                <a:solidFill>
                  <a:schemeClr val="bg1"/>
                </a:solidFill>
                <a:latin typeface="Arial" panose="020B0604020202020204" pitchFamily="34" charset="0"/>
                <a:cs typeface="Arial" panose="020B0604020202020204" pitchFamily="34" charset="0"/>
              </a:rPr>
              <a:t> der „Nationalen </a:t>
            </a:r>
            <a:r>
              <a:rPr lang="de-DE" sz="1900" dirty="0">
                <a:solidFill>
                  <a:schemeClr val="bg1"/>
                </a:solidFill>
                <a:latin typeface="Arial" panose="020B0604020202020204" pitchFamily="34" charset="0"/>
                <a:cs typeface="Arial" panose="020B0604020202020204" pitchFamily="34" charset="0"/>
              </a:rPr>
              <a:t>Dekade gegen </a:t>
            </a:r>
            <a:r>
              <a:rPr lang="de-DE" sz="1900" dirty="0" smtClean="0">
                <a:solidFill>
                  <a:schemeClr val="bg1"/>
                </a:solidFill>
                <a:latin typeface="Arial" panose="020B0604020202020204" pitchFamily="34" charset="0"/>
                <a:cs typeface="Arial" panose="020B0604020202020204" pitchFamily="34" charset="0"/>
              </a:rPr>
              <a:t>Krebs“ (</a:t>
            </a:r>
            <a:r>
              <a:rPr lang="de-DE" sz="1900" dirty="0" smtClean="0">
                <a:solidFill>
                  <a:schemeClr val="bg1"/>
                </a:solidFill>
                <a:latin typeface="Arial" panose="020B0604020202020204" pitchFamily="34" charset="0"/>
                <a:cs typeface="Arial" panose="020B0604020202020204" pitchFamily="34" charset="0"/>
                <a:hlinkClick r:id="rId4"/>
              </a:rPr>
              <a:t>gemeinsame Erklärung</a:t>
            </a:r>
            <a:r>
              <a:rPr lang="de-DE" sz="1900" dirty="0" smtClean="0">
                <a:solidFill>
                  <a:schemeClr val="bg1"/>
                </a:solidFill>
                <a:latin typeface="Arial" panose="020B0604020202020204" pitchFamily="34" charset="0"/>
                <a:cs typeface="Arial" panose="020B0604020202020204" pitchFamily="34" charset="0"/>
              </a:rPr>
              <a:t>), Kernaussagen:</a:t>
            </a:r>
          </a:p>
          <a:p>
            <a:pPr marL="536575" indent="-360363">
              <a:lnSpc>
                <a:spcPct val="110000"/>
              </a:lnSpc>
              <a:tabLst>
                <a:tab pos="536575" algn="l"/>
              </a:tabLst>
            </a:pPr>
            <a:r>
              <a:rPr lang="de-DE" sz="1600" dirty="0" smtClean="0">
                <a:solidFill>
                  <a:schemeClr val="bg1"/>
                </a:solidFill>
                <a:latin typeface="Arial" panose="020B0604020202020204" pitchFamily="34" charset="0"/>
                <a:cs typeface="Arial" panose="020B0604020202020204" pitchFamily="34" charset="0"/>
              </a:rPr>
              <a:t>Fortschritte </a:t>
            </a:r>
            <a:r>
              <a:rPr lang="de-DE" sz="1600" dirty="0">
                <a:solidFill>
                  <a:schemeClr val="bg1"/>
                </a:solidFill>
                <a:latin typeface="Arial" panose="020B0604020202020204" pitchFamily="34" charset="0"/>
                <a:cs typeface="Arial" panose="020B0604020202020204" pitchFamily="34" charset="0"/>
              </a:rPr>
              <a:t>der Krebsforschung aktiv umsetzen</a:t>
            </a:r>
          </a:p>
          <a:p>
            <a:pPr marL="536575" indent="-360363">
              <a:lnSpc>
                <a:spcPct val="110000"/>
              </a:lnSpc>
              <a:tabLst>
                <a:tab pos="536575" algn="l"/>
              </a:tabLst>
            </a:pPr>
            <a:r>
              <a:rPr lang="de-DE" sz="1600" dirty="0" smtClean="0">
                <a:solidFill>
                  <a:schemeClr val="bg1"/>
                </a:solidFill>
                <a:latin typeface="Arial" panose="020B0604020202020204" pitchFamily="34" charset="0"/>
                <a:cs typeface="Arial" panose="020B0604020202020204" pitchFamily="34" charset="0"/>
              </a:rPr>
              <a:t>Prävention </a:t>
            </a:r>
            <a:r>
              <a:rPr lang="de-DE" sz="1600" dirty="0">
                <a:solidFill>
                  <a:schemeClr val="bg1"/>
                </a:solidFill>
                <a:latin typeface="Arial" panose="020B0604020202020204" pitchFamily="34" charset="0"/>
                <a:cs typeface="Arial" panose="020B0604020202020204" pitchFamily="34" charset="0"/>
              </a:rPr>
              <a:t>und Gesunderhaltung verbessern</a:t>
            </a:r>
          </a:p>
          <a:p>
            <a:pPr marL="536575" indent="-360363">
              <a:lnSpc>
                <a:spcPct val="110000"/>
              </a:lnSpc>
              <a:tabLst>
                <a:tab pos="536575" algn="l"/>
              </a:tabLst>
            </a:pPr>
            <a:r>
              <a:rPr lang="de-DE" sz="1600" dirty="0" smtClean="0">
                <a:solidFill>
                  <a:schemeClr val="bg1"/>
                </a:solidFill>
                <a:latin typeface="Arial" panose="020B0604020202020204" pitchFamily="34" charset="0"/>
                <a:cs typeface="Arial" panose="020B0604020202020204" pitchFamily="34" charset="0"/>
              </a:rPr>
              <a:t>Nachwuchsförderung </a:t>
            </a:r>
            <a:r>
              <a:rPr lang="de-DE" sz="1600" dirty="0">
                <a:solidFill>
                  <a:schemeClr val="bg1"/>
                </a:solidFill>
                <a:latin typeface="Arial" panose="020B0604020202020204" pitchFamily="34" charset="0"/>
                <a:cs typeface="Arial" panose="020B0604020202020204" pitchFamily="34" charset="0"/>
              </a:rPr>
              <a:t>hohen Stellenwert beimessen</a:t>
            </a:r>
          </a:p>
          <a:p>
            <a:pPr marL="536575" indent="-360363">
              <a:lnSpc>
                <a:spcPct val="110000"/>
              </a:lnSpc>
              <a:tabLst>
                <a:tab pos="536575" algn="l"/>
              </a:tabLst>
            </a:pPr>
            <a:r>
              <a:rPr lang="de-DE" sz="1600" dirty="0" smtClean="0">
                <a:solidFill>
                  <a:schemeClr val="bg1"/>
                </a:solidFill>
                <a:latin typeface="Arial" panose="020B0604020202020204" pitchFamily="34" charset="0"/>
                <a:cs typeface="Arial" panose="020B0604020202020204" pitchFamily="34" charset="0"/>
              </a:rPr>
              <a:t>Partizipation </a:t>
            </a:r>
            <a:r>
              <a:rPr lang="de-DE" sz="1600" dirty="0">
                <a:solidFill>
                  <a:schemeClr val="bg1"/>
                </a:solidFill>
                <a:latin typeface="Arial" panose="020B0604020202020204" pitchFamily="34" charset="0"/>
                <a:cs typeface="Arial" panose="020B0604020202020204" pitchFamily="34" charset="0"/>
              </a:rPr>
              <a:t>stärken</a:t>
            </a:r>
          </a:p>
          <a:p>
            <a:pPr marL="536575" indent="-360363">
              <a:lnSpc>
                <a:spcPct val="110000"/>
              </a:lnSpc>
              <a:tabLst>
                <a:tab pos="536575" algn="l"/>
              </a:tabLst>
            </a:pPr>
            <a:r>
              <a:rPr lang="de-DE" sz="1600" dirty="0" smtClean="0">
                <a:solidFill>
                  <a:schemeClr val="bg1"/>
                </a:solidFill>
                <a:latin typeface="Arial" panose="020B0604020202020204" pitchFamily="34" charset="0"/>
                <a:cs typeface="Arial" panose="020B0604020202020204" pitchFamily="34" charset="0"/>
              </a:rPr>
              <a:t>Mobilisierung/Kommunikation </a:t>
            </a:r>
            <a:r>
              <a:rPr lang="de-DE" sz="1600" dirty="0">
                <a:solidFill>
                  <a:schemeClr val="bg1"/>
                </a:solidFill>
                <a:latin typeface="Arial" panose="020B0604020202020204" pitchFamily="34" charset="0"/>
                <a:cs typeface="Arial" panose="020B0604020202020204" pitchFamily="34" charset="0"/>
              </a:rPr>
              <a:t>verstärken</a:t>
            </a:r>
          </a:p>
          <a:p>
            <a:pPr marL="536575" indent="-360363">
              <a:lnSpc>
                <a:spcPct val="110000"/>
              </a:lnSpc>
              <a:tabLst>
                <a:tab pos="536575" algn="l"/>
              </a:tabLst>
            </a:pPr>
            <a:r>
              <a:rPr lang="de-DE" sz="1600" dirty="0" smtClean="0">
                <a:solidFill>
                  <a:schemeClr val="bg1"/>
                </a:solidFill>
                <a:latin typeface="Arial" panose="020B0604020202020204" pitchFamily="34" charset="0"/>
                <a:cs typeface="Arial" panose="020B0604020202020204" pitchFamily="34" charset="0"/>
              </a:rPr>
              <a:t>Wirksamkeit erfassen</a:t>
            </a:r>
          </a:p>
          <a:p>
            <a:pPr marL="176212" indent="0" algn="just">
              <a:lnSpc>
                <a:spcPct val="110000"/>
              </a:lnSpc>
              <a:buNone/>
              <a:tabLst>
                <a:tab pos="536575" algn="l"/>
              </a:tabLst>
            </a:pPr>
            <a:r>
              <a:rPr lang="de-DE" altLang="pt-PT" sz="1900" dirty="0">
                <a:solidFill>
                  <a:schemeClr val="bg1"/>
                </a:solidFill>
                <a:latin typeface="Arial" panose="020B0604020202020204" pitchFamily="34" charset="0"/>
                <a:cs typeface="Arial" panose="020B0604020202020204" pitchFamily="34" charset="0"/>
              </a:rPr>
              <a:t>Im Sinne der Patientinnen und Patienten bleibt zu hoffen, dass im Rahmen der „Dekade gegen Krebs“ das Gesundheits- und das </a:t>
            </a:r>
            <a:r>
              <a:rPr lang="de-DE" altLang="pt-PT" sz="1900" dirty="0" smtClean="0">
                <a:solidFill>
                  <a:schemeClr val="bg1"/>
                </a:solidFill>
                <a:latin typeface="Arial" panose="020B0604020202020204" pitchFamily="34" charset="0"/>
                <a:cs typeface="Arial" panose="020B0604020202020204" pitchFamily="34" charset="0"/>
              </a:rPr>
              <a:t>Ernährungs-ministerium </a:t>
            </a:r>
            <a:r>
              <a:rPr lang="de-DE" altLang="pt-PT" sz="1900" dirty="0">
                <a:solidFill>
                  <a:schemeClr val="bg1"/>
                </a:solidFill>
                <a:latin typeface="Arial" panose="020B0604020202020204" pitchFamily="34" charset="0"/>
                <a:cs typeface="Arial" panose="020B0604020202020204" pitchFamily="34" charset="0"/>
              </a:rPr>
              <a:t>endlich bei der Realisierung wirksamen Maßnahmen mitwirken. </a:t>
            </a:r>
            <a:r>
              <a:rPr lang="de-DE" altLang="pt-PT" sz="1900" dirty="0">
                <a:solidFill>
                  <a:srgbClr val="FF0000"/>
                </a:solidFill>
                <a:latin typeface="Arial" panose="020B0604020202020204" pitchFamily="34" charset="0"/>
                <a:cs typeface="Arial" panose="020B0604020202020204" pitchFamily="34" charset="0"/>
              </a:rPr>
              <a:t>Ansonsten ist auch die aktuelle Aktion nichts weiter als heiße Luft.</a:t>
            </a:r>
          </a:p>
        </p:txBody>
      </p:sp>
      <p:sp>
        <p:nvSpPr>
          <p:cNvPr id="2" name="Título 1"/>
          <p:cNvSpPr>
            <a:spLocks noGrp="1"/>
          </p:cNvSpPr>
          <p:nvPr>
            <p:ph type="title"/>
          </p:nvPr>
        </p:nvSpPr>
        <p:spPr>
          <a:xfrm>
            <a:off x="323999" y="609186"/>
            <a:ext cx="7200000" cy="1368152"/>
          </a:xfrm>
        </p:spPr>
        <p:txBody>
          <a:bodyPr>
            <a:normAutofit/>
          </a:bodyPr>
          <a:lstStyle/>
          <a:p>
            <a:r>
              <a:rPr lang="de-DE" altLang="pt-PT" sz="3200" b="1" dirty="0" smtClean="0">
                <a:effectLst>
                  <a:outerShdw blurRad="38100" dist="38100" dir="2700000" algn="tl">
                    <a:srgbClr val="FFFFFF"/>
                  </a:outerShdw>
                </a:effectLst>
              </a:rPr>
              <a:t>Tumorprävention – BRD-Regierung</a:t>
            </a:r>
            <a:endParaRPr lang="de-DE" sz="1100" dirty="0"/>
          </a:p>
        </p:txBody>
      </p:sp>
      <p:sp>
        <p:nvSpPr>
          <p:cNvPr id="3" name="Foliennummernplatzhalter 2"/>
          <p:cNvSpPr>
            <a:spLocks noGrp="1"/>
          </p:cNvSpPr>
          <p:nvPr>
            <p:ph type="sldNum" sz="quarter" idx="12"/>
          </p:nvPr>
        </p:nvSpPr>
        <p:spPr/>
        <p:txBody>
          <a:bodyPr/>
          <a:lstStyle/>
          <a:p>
            <a:pPr algn="ctr"/>
            <a:fld id="{EFED3CB9-049B-4F4F-82D1-8A95299C975C}" type="slidenum">
              <a:rPr lang="en-US" smtClean="0"/>
              <a:pPr algn="ctr"/>
              <a:t>7</a:t>
            </a:fld>
            <a:endParaRPr lang="en-US" dirty="0"/>
          </a:p>
        </p:txBody>
      </p:sp>
    </p:spTree>
    <p:extLst>
      <p:ext uri="{BB962C8B-B14F-4D97-AF65-F5344CB8AC3E}">
        <p14:creationId xmlns:p14="http://schemas.microsoft.com/office/powerpoint/2010/main" val="220746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FED3CB9-049B-4F4F-82D1-8A95299C975C}" type="slidenum">
              <a:rPr lang="en-US" smtClean="0"/>
              <a:pPr/>
              <a:t>8</a:t>
            </a:fld>
            <a:endParaRPr lang="en-US" dirty="0"/>
          </a:p>
        </p:txBody>
      </p:sp>
      <p:sp>
        <p:nvSpPr>
          <p:cNvPr id="7" name="Título 1"/>
          <p:cNvSpPr txBox="1">
            <a:spLocks/>
          </p:cNvSpPr>
          <p:nvPr/>
        </p:nvSpPr>
        <p:spPr>
          <a:xfrm>
            <a:off x="323999" y="609186"/>
            <a:ext cx="7200000" cy="1368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de-DE" altLang="pt-PT" sz="3200" b="1" dirty="0" smtClean="0">
                <a:effectLst>
                  <a:outerShdw blurRad="38100" dist="38100" dir="2700000" algn="tl">
                    <a:srgbClr val="FFFFFF"/>
                  </a:outerShdw>
                </a:effectLst>
              </a:rPr>
              <a:t>Tumorprävention, </a:t>
            </a:r>
            <a:r>
              <a:rPr lang="de-DE" altLang="pt-PT" sz="3200" b="1" dirty="0" smtClean="0">
                <a:effectLst>
                  <a:outerShdw blurRad="38100" dist="38100" dir="2700000" algn="tl">
                    <a:srgbClr val="FFFFFF"/>
                  </a:outerShdw>
                </a:effectLst>
                <a:hlinkClick r:id="rId2"/>
              </a:rPr>
              <a:t>Einordnung der Risikofaktoren</a:t>
            </a:r>
            <a:endParaRPr lang="de-DE" sz="1100" dirty="0"/>
          </a:p>
        </p:txBody>
      </p:sp>
      <p:sp>
        <p:nvSpPr>
          <p:cNvPr id="6" name="Untertitel 2"/>
          <p:cNvSpPr txBox="1">
            <a:spLocks/>
          </p:cNvSpPr>
          <p:nvPr/>
        </p:nvSpPr>
        <p:spPr>
          <a:xfrm>
            <a:off x="323999" y="2276872"/>
            <a:ext cx="8431088" cy="4404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0"/>
              </a:spcBef>
              <a:spcAft>
                <a:spcPts val="600"/>
              </a:spcAft>
              <a:buFont typeface="Arial" panose="020B0604020202020204" pitchFamily="34" charset="0"/>
              <a:buNone/>
            </a:pPr>
            <a:r>
              <a:rPr lang="de-DE" sz="2000" dirty="0" smtClean="0">
                <a:solidFill>
                  <a:schemeClr val="bg1"/>
                </a:solidFill>
              </a:rPr>
              <a:t>Wer die Apitherapie als Ersatz für eine schulmedizinische Behandlung ansieht, ohne sich um </a:t>
            </a:r>
            <a:r>
              <a:rPr lang="de-DE" sz="2000" dirty="0" smtClean="0">
                <a:solidFill>
                  <a:srgbClr val="FF0000"/>
                </a:solidFill>
              </a:rPr>
              <a:t>die Ursachen seiner Tumorerkrankung </a:t>
            </a:r>
            <a:r>
              <a:rPr lang="de-DE" sz="2000" dirty="0" smtClean="0">
                <a:solidFill>
                  <a:schemeClr val="bg1"/>
                </a:solidFill>
              </a:rPr>
              <a:t>zu kümmern, wird der persönlichen Verantwortung für seine eigene Erkrankung nicht gerecht und </a:t>
            </a:r>
            <a:r>
              <a:rPr lang="de-DE" sz="2000" dirty="0" smtClean="0">
                <a:solidFill>
                  <a:srgbClr val="FF0000"/>
                </a:solidFill>
              </a:rPr>
              <a:t>überfordert die Möglichkeiten alternativer Therapien,</a:t>
            </a:r>
            <a:r>
              <a:rPr lang="de-DE" sz="2000" dirty="0" smtClean="0">
                <a:solidFill>
                  <a:schemeClr val="bg1"/>
                </a:solidFill>
              </a:rPr>
              <a:t> wie der Apitherapie.</a:t>
            </a:r>
          </a:p>
          <a:p>
            <a:pPr marL="0" indent="0" algn="just">
              <a:lnSpc>
                <a:spcPct val="100000"/>
              </a:lnSpc>
              <a:spcBef>
                <a:spcPts val="0"/>
              </a:spcBef>
              <a:spcAft>
                <a:spcPts val="600"/>
              </a:spcAft>
              <a:buFont typeface="Arial" panose="020B0604020202020204" pitchFamily="34" charset="0"/>
              <a:buNone/>
            </a:pPr>
            <a:r>
              <a:rPr lang="de-DE" sz="2000" dirty="0" smtClean="0">
                <a:solidFill>
                  <a:schemeClr val="bg1"/>
                </a:solidFill>
              </a:rPr>
              <a:t>Schwerpunkt ist die Prävention in Form der Ausschaltung der Risikofaktoren und nicht die Therapie:</a:t>
            </a:r>
            <a:endParaRPr lang="de-DE" sz="2000" dirty="0">
              <a:solidFill>
                <a:schemeClr val="bg1"/>
              </a:solidFill>
            </a:endParaRPr>
          </a:p>
          <a:p>
            <a:pPr marL="0" indent="0" algn="just">
              <a:lnSpc>
                <a:spcPct val="100000"/>
              </a:lnSpc>
              <a:spcBef>
                <a:spcPts val="0"/>
              </a:spcBef>
              <a:spcAft>
                <a:spcPts val="600"/>
              </a:spcAft>
              <a:buFont typeface="Arial" panose="020B0604020202020204" pitchFamily="34" charset="0"/>
              <a:buNone/>
            </a:pPr>
            <a:r>
              <a:rPr lang="de-DE" sz="2000" dirty="0" smtClean="0">
                <a:solidFill>
                  <a:srgbClr val="FF0000"/>
                </a:solidFill>
              </a:rPr>
              <a:t>80% Ursachenbekämpfung in Eigenverantwortung durch einen präventiven Lebensstil (gesunde Ernährung mit möglichst wenig giftigen Rückständen, Heilfasten, Sauna und </a:t>
            </a:r>
            <a:r>
              <a:rPr lang="de-DE" sz="2000" u="sng" dirty="0" smtClean="0">
                <a:solidFill>
                  <a:srgbClr val="FF0000"/>
                </a:solidFill>
              </a:rPr>
              <a:t>Bewegung</a:t>
            </a:r>
            <a:r>
              <a:rPr lang="de-DE" sz="2000" dirty="0" smtClean="0">
                <a:solidFill>
                  <a:srgbClr val="FF0000"/>
                </a:solidFill>
              </a:rPr>
              <a:t>) </a:t>
            </a:r>
            <a:r>
              <a:rPr lang="de-DE" sz="2000" dirty="0" smtClean="0">
                <a:solidFill>
                  <a:schemeClr val="bg1"/>
                </a:solidFill>
              </a:rPr>
              <a:t>und 20% Phytotherapie und als Teil davon auch die Apitherapie. </a:t>
            </a:r>
            <a:endParaRPr lang="de-DE" sz="2000" dirty="0">
              <a:solidFill>
                <a:schemeClr val="bg1"/>
              </a:solidFill>
            </a:endParaRPr>
          </a:p>
        </p:txBody>
      </p:sp>
    </p:spTree>
    <p:extLst>
      <p:ext uri="{BB962C8B-B14F-4D97-AF65-F5344CB8AC3E}">
        <p14:creationId xmlns:p14="http://schemas.microsoft.com/office/powerpoint/2010/main" val="11690811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53228"/>
            <a:ext cx="6896534" cy="1080938"/>
          </a:xfrm>
        </p:spPr>
        <p:txBody>
          <a:bodyPr>
            <a:normAutofit/>
          </a:bodyPr>
          <a:lstStyle/>
          <a:p>
            <a:r>
              <a:rPr lang="de-DE" altLang="pt-PT" sz="3200" b="1" dirty="0" smtClean="0">
                <a:effectLst>
                  <a:outerShdw blurRad="38100" dist="38100" dir="2700000" algn="tl">
                    <a:srgbClr val="FFFFFF"/>
                  </a:outerShdw>
                </a:effectLst>
              </a:rPr>
              <a:t>Krebs – Tumor: Definition</a:t>
            </a:r>
            <a:endParaRPr lang="de-DE" sz="3200" dirty="0">
              <a:effectLst>
                <a:outerShdw blurRad="50800" dist="38100" dir="5400000" algn="t" rotWithShape="0">
                  <a:prstClr val="black">
                    <a:alpha val="40000"/>
                  </a:prstClr>
                </a:outerShdw>
              </a:effectLst>
            </a:endParaRPr>
          </a:p>
        </p:txBody>
      </p:sp>
      <p:sp>
        <p:nvSpPr>
          <p:cNvPr id="3" name="Inhaltsplatzhalter 2"/>
          <p:cNvSpPr>
            <a:spLocks noGrp="1"/>
          </p:cNvSpPr>
          <p:nvPr>
            <p:ph idx="1"/>
          </p:nvPr>
        </p:nvSpPr>
        <p:spPr>
          <a:xfrm>
            <a:off x="323528" y="2204864"/>
            <a:ext cx="8431088" cy="4536504"/>
          </a:xfrm>
        </p:spPr>
        <p:txBody>
          <a:bodyPr>
            <a:normAutofit/>
          </a:bodyPr>
          <a:lstStyle/>
          <a:p>
            <a:pPr marL="0" indent="0" algn="ctr">
              <a:buNone/>
            </a:pPr>
            <a:r>
              <a:rPr lang="de-DE" sz="2000" b="1" dirty="0" smtClean="0">
                <a:solidFill>
                  <a:srgbClr val="FF0000"/>
                </a:solidFill>
              </a:rPr>
              <a:t>Ich habe Krebs! Seit 1964!</a:t>
            </a:r>
          </a:p>
          <a:p>
            <a:pPr marL="0" indent="0" algn="ctr">
              <a:buNone/>
            </a:pPr>
            <a:r>
              <a:rPr lang="de-DE" sz="2000" b="1" dirty="0" smtClean="0">
                <a:solidFill>
                  <a:schemeClr val="bg1"/>
                </a:solidFill>
              </a:rPr>
              <a:t>Na und! Beunruhigt mich das?</a:t>
            </a:r>
          </a:p>
          <a:p>
            <a:pPr marL="0" indent="0" algn="ctr">
              <a:buNone/>
            </a:pPr>
            <a:r>
              <a:rPr lang="de-DE" sz="2000" b="1" dirty="0" smtClean="0">
                <a:solidFill>
                  <a:srgbClr val="FF0000"/>
                </a:solidFill>
              </a:rPr>
              <a:t>Nein! In </a:t>
            </a:r>
            <a:r>
              <a:rPr lang="de-DE" sz="2000" b="1" dirty="0" err="1" smtClean="0">
                <a:solidFill>
                  <a:srgbClr val="FF0000"/>
                </a:solidFill>
              </a:rPr>
              <a:t>keinster</a:t>
            </a:r>
            <a:r>
              <a:rPr lang="de-DE" sz="2000" b="1" dirty="0" smtClean="0">
                <a:solidFill>
                  <a:srgbClr val="FF0000"/>
                </a:solidFill>
              </a:rPr>
              <a:t> Weise!</a:t>
            </a:r>
          </a:p>
          <a:p>
            <a:pPr marL="0" indent="0" algn="just">
              <a:lnSpc>
                <a:spcPct val="110000"/>
              </a:lnSpc>
              <a:buNone/>
            </a:pPr>
            <a:endParaRPr lang="de-DE" sz="2000" dirty="0" smtClean="0">
              <a:solidFill>
                <a:schemeClr val="bg1"/>
              </a:solidFill>
            </a:endParaRPr>
          </a:p>
          <a:p>
            <a:pPr marL="0" indent="0" algn="just">
              <a:lnSpc>
                <a:spcPct val="110000"/>
              </a:lnSpc>
              <a:buNone/>
            </a:pPr>
            <a:r>
              <a:rPr lang="de-DE" sz="2000" dirty="0" smtClean="0">
                <a:solidFill>
                  <a:schemeClr val="bg1"/>
                </a:solidFill>
              </a:rPr>
              <a:t>Denn ich hatte bisher </a:t>
            </a:r>
            <a:r>
              <a:rPr lang="de-DE" sz="2000" b="1" u="sng" dirty="0" smtClean="0">
                <a:solidFill>
                  <a:srgbClr val="FF0000"/>
                </a:solidFill>
              </a:rPr>
              <a:t>keine Tumore</a:t>
            </a:r>
            <a:r>
              <a:rPr lang="de-DE" sz="2000" dirty="0" smtClean="0">
                <a:solidFill>
                  <a:schemeClr val="bg1"/>
                </a:solidFill>
              </a:rPr>
              <a:t>, weil mein Immunsystem täglich tausende Krebszellen zuverlässig beseitigte, bevor sie Tumore bilden konnten! Ich beschäftige mich mit dem Thema Tumorprävention und Tumorbekämpfung bei Palliativfällen seit 2008!</a:t>
            </a:r>
          </a:p>
          <a:p>
            <a:pPr marL="0" indent="0" algn="just">
              <a:lnSpc>
                <a:spcPct val="110000"/>
              </a:lnSpc>
              <a:buNone/>
            </a:pPr>
            <a:r>
              <a:rPr lang="de-DE" sz="2000" dirty="0" smtClean="0">
                <a:solidFill>
                  <a:schemeClr val="bg1"/>
                </a:solidFill>
              </a:rPr>
              <a:t>Hauptmotivation: Seit 1990 </a:t>
            </a:r>
            <a:r>
              <a:rPr lang="de-DE" sz="2000" dirty="0" smtClean="0">
                <a:solidFill>
                  <a:srgbClr val="FF0000"/>
                </a:solidFill>
              </a:rPr>
              <a:t>zu viele Todesfälle im persönlichen Umfeld!</a:t>
            </a:r>
            <a:endParaRPr lang="de-DE" sz="2000" dirty="0">
              <a:solidFill>
                <a:srgbClr val="FF0000"/>
              </a:solidFill>
            </a:endParaRPr>
          </a:p>
        </p:txBody>
      </p:sp>
      <p:sp>
        <p:nvSpPr>
          <p:cNvPr id="4" name="Foliennummernplatzhalter 3"/>
          <p:cNvSpPr>
            <a:spLocks noGrp="1"/>
          </p:cNvSpPr>
          <p:nvPr>
            <p:ph type="sldNum" sz="quarter" idx="12"/>
          </p:nvPr>
        </p:nvSpPr>
        <p:spPr/>
        <p:txBody>
          <a:bodyPr/>
          <a:lstStyle/>
          <a:p>
            <a:fld id="{EFED3CB9-049B-4F4F-82D1-8A95299C975C}" type="slidenum">
              <a:rPr lang="en-US" smtClean="0"/>
              <a:pPr/>
              <a:t>9</a:t>
            </a:fld>
            <a:endParaRPr lang="en-US" dirty="0"/>
          </a:p>
        </p:txBody>
      </p:sp>
    </p:spTree>
    <p:extLst>
      <p:ext uri="{BB962C8B-B14F-4D97-AF65-F5344CB8AC3E}">
        <p14:creationId xmlns:p14="http://schemas.microsoft.com/office/powerpoint/2010/main" val="1813747934"/>
      </p:ext>
    </p:extLst>
  </p:cSld>
  <p:clrMapOvr>
    <a:masterClrMapping/>
  </p:clrMapOvr>
</p:sld>
</file>

<file path=ppt/theme/theme1.xml><?xml version="1.0" encoding="utf-8"?>
<a:theme xmlns:a="http://schemas.openxmlformats.org/drawingml/2006/main" name="Berlim">
  <a:themeElements>
    <a:clrScheme name="Benutzerdefiniert 5">
      <a:dk1>
        <a:sysClr val="windowText" lastClr="000000"/>
      </a:dk1>
      <a:lt1>
        <a:sysClr val="window" lastClr="FFFFFF"/>
      </a:lt1>
      <a:dk2>
        <a:srgbClr val="9D360E"/>
      </a:dk2>
      <a:lt2>
        <a:srgbClr val="E7E6E6"/>
      </a:lt2>
      <a:accent1>
        <a:srgbClr val="70B7FF"/>
      </a:accent1>
      <a:accent2>
        <a:srgbClr val="C1B56B"/>
      </a:accent2>
      <a:accent3>
        <a:srgbClr val="4BAF73"/>
      </a:accent3>
      <a:accent4>
        <a:srgbClr val="5AA6C0"/>
      </a:accent4>
      <a:accent5>
        <a:srgbClr val="D17DF9"/>
      </a:accent5>
      <a:accent6>
        <a:srgbClr val="CCECFF"/>
      </a:accent6>
      <a:hlink>
        <a:srgbClr val="FFAE3E"/>
      </a:hlink>
      <a:folHlink>
        <a:srgbClr val="FCC77E"/>
      </a:folHlink>
    </a:clrScheme>
    <a:fontScheme name="Berlim">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E894DD-9D5E-4E7F-88D8-0D1ACF77CD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5448</Words>
  <Application>Microsoft Office PowerPoint</Application>
  <PresentationFormat>Bildschirmpräsentation (4:3)</PresentationFormat>
  <Paragraphs>530</Paragraphs>
  <Slides>60</Slides>
  <Notes>32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60</vt:i4>
      </vt:variant>
    </vt:vector>
  </HeadingPairs>
  <TitlesOfParts>
    <vt:vector size="66" baseType="lpstr">
      <vt:lpstr>Arial</vt:lpstr>
      <vt:lpstr>Bradley Hand ITC</vt:lpstr>
      <vt:lpstr>Calibri</vt:lpstr>
      <vt:lpstr>Corbel</vt:lpstr>
      <vt:lpstr>Trebuchet MS</vt:lpstr>
      <vt:lpstr>Berlim</vt:lpstr>
      <vt:lpstr>PowerPoint-Präsentation</vt:lpstr>
      <vt:lpstr>PowerPoint-Präsentation</vt:lpstr>
      <vt:lpstr>PowerPoint-Präsentation</vt:lpstr>
      <vt:lpstr>Präsentation - Verlinkungen</vt:lpstr>
      <vt:lpstr>Personenangabe</vt:lpstr>
      <vt:lpstr>Erkrankungen – Eigene Geschichte</vt:lpstr>
      <vt:lpstr>Tumorprävention – BRD-Regierung</vt:lpstr>
      <vt:lpstr>PowerPoint-Präsentation</vt:lpstr>
      <vt:lpstr>Krebs – Tumor: Definition</vt:lpstr>
      <vt:lpstr>Krebs – Tumor: persönliche Definition – wie entstehen Tumore, Video</vt:lpstr>
      <vt:lpstr>Thema der Präsentation: Prävention</vt:lpstr>
      <vt:lpstr>Tumorbildung – ein multikausaler Vorgang</vt:lpstr>
      <vt:lpstr>Schlüssel zur Tumorprävention</vt:lpstr>
      <vt:lpstr>Schlüssel zur Tumorprävention – multikausales Vulkanmodel</vt:lpstr>
      <vt:lpstr>Tumorerkrankungen in der BRD (2013…) (Quelle: https://www.bundesgesundheitsministerium.de/fileadmin/Dateien/3_Downloads/K/Krebs/Krebsgeschehen_RKI.pdf) </vt:lpstr>
      <vt:lpstr>Der Tumor-Betrug</vt:lpstr>
      <vt:lpstr>Tumore in verschieden Organen</vt:lpstr>
      <vt:lpstr>Tumore im Herzen</vt:lpstr>
      <vt:lpstr>Tumorauslöser laut Schulmedizin</vt:lpstr>
      <vt:lpstr>Tumorauslöser,  Kernaussagen (Quelle: https://www.aerzteblatt.de/callback/image.asp?id=93199; Dissertation )</vt:lpstr>
      <vt:lpstr>Tumorauslöser,  Kernaussagen (Quelle:  https://www.aerzteblatt.de/archiv/199669#lit und https://www.aerzteblatt.de/archiv/199670#lit)</vt:lpstr>
      <vt:lpstr>Tumorauslöser und Tumorwachstum sehenswertes Video</vt:lpstr>
      <vt:lpstr>Tumorauslöser im Alltag</vt:lpstr>
      <vt:lpstr>Tumorauslöser,  Evidenz bei der Ernährung</vt:lpstr>
      <vt:lpstr>Tumorauslöser, giftige Rückstände aus konventionell erzeugten Lebensmitteln, (Quelle:  https://jamanetwork.com/journals/jamainternalmedicine/fullarticle/2707948)</vt:lpstr>
      <vt:lpstr>Tumorauslöser,  Feinstaub und Stickoxide http://www.spiegel.de/gesundheit/diagnose/luftverschmutzung-ist-groesste-gefahr-fuer-die-gesundheit-eea-report-a-1235602.html)</vt:lpstr>
      <vt:lpstr>Tumorauslöser,  Uran im Dünger http://www.umweltinstitut.org/themen/radioaktivitaet/radioaktivitaet-und-gesundheit/natuerliche-radioaktivitaet/uran-im-duenger.html </vt:lpstr>
      <vt:lpstr>Tumorauslöser und Tumorwachstum</vt:lpstr>
      <vt:lpstr>Tumorauslöser</vt:lpstr>
      <vt:lpstr>Immunsystemunterstützung durch Bienenprodukte</vt:lpstr>
      <vt:lpstr>Tumorauslöser, biologische Tumorabwehr</vt:lpstr>
      <vt:lpstr>Bewertung der Bekämpfung von Tumoren durch Bienenprodukte nach EBM durch Medizin-Transparent</vt:lpstr>
      <vt:lpstr>Bewertung der Bekämpfung von Tumoren durch Bienenprodukte nach EBM durch Medizin-Transparent</vt:lpstr>
      <vt:lpstr>Bienengift in der Tumorforschung</vt:lpstr>
      <vt:lpstr>Reduktion chemotherapeutischer Vergiftungen durch Bienenprodukte</vt:lpstr>
      <vt:lpstr>Immunsystemunterstützung durch Bienenprodukte – natürlicher Honig</vt:lpstr>
      <vt:lpstr>Immunsystemunterstützung durch Bienenprodukte – natürlicher Honig</vt:lpstr>
      <vt:lpstr>Immunsystemunterstützung durch Bienenprodukte - Propolis</vt:lpstr>
      <vt:lpstr>Immunsystemunterstützung durch Bienenprodukte – Gelée Royal</vt:lpstr>
      <vt:lpstr>Immunsystemunterstützung durch Bienenprodukte - Beispiele</vt:lpstr>
      <vt:lpstr>Tumorprävention durch Nahrungsmittel und Mikronährstoffe - Beispiele</vt:lpstr>
      <vt:lpstr>Tumorprävention durch eine basische Ernährung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Magnesium in der Tumorprävention</vt:lpstr>
      <vt:lpstr>Kurkuma in der Tumorprävention</vt:lpstr>
      <vt:lpstr>PowerPoint-Präsentation</vt:lpstr>
      <vt:lpstr>PowerPoint-Präsentation</vt:lpstr>
      <vt:lpstr>PowerPoint-Präsentation</vt:lpstr>
      <vt:lpstr>PowerPoint-Präsentation</vt:lpstr>
      <vt:lpstr>PowerPoint-Präsentation</vt:lpstr>
      <vt:lpstr>Synergieeffekte </vt:lpstr>
      <vt:lpstr>Nahrungs(ergänzungs)mittel</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2015-10-06T13:22:01Z</dcterms:created>
  <dcterms:modified xsi:type="dcterms:W3CDTF">2019-10-01T16:44:45Z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TC020116629991</vt:lpwstr>
  </property>
</Properties>
</file>